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7"/>
  </p:notesMasterIdLst>
  <p:sldIdLst>
    <p:sldId id="256" r:id="rId2"/>
    <p:sldId id="298" r:id="rId3"/>
    <p:sldId id="1189" r:id="rId4"/>
    <p:sldId id="329" r:id="rId5"/>
    <p:sldId id="301" r:id="rId6"/>
    <p:sldId id="1261" r:id="rId7"/>
    <p:sldId id="302" r:id="rId8"/>
    <p:sldId id="1262" r:id="rId9"/>
    <p:sldId id="1190" r:id="rId10"/>
    <p:sldId id="303" r:id="rId11"/>
    <p:sldId id="1263" r:id="rId12"/>
    <p:sldId id="1195" r:id="rId13"/>
    <p:sldId id="1264" r:id="rId14"/>
    <p:sldId id="306" r:id="rId15"/>
    <p:sldId id="1196" r:id="rId16"/>
    <p:sldId id="307" r:id="rId17"/>
    <p:sldId id="308" r:id="rId18"/>
    <p:sldId id="309" r:id="rId19"/>
    <p:sldId id="310" r:id="rId20"/>
    <p:sldId id="311" r:id="rId21"/>
    <p:sldId id="313" r:id="rId22"/>
    <p:sldId id="1197" r:id="rId23"/>
    <p:sldId id="314" r:id="rId24"/>
    <p:sldId id="315" r:id="rId25"/>
    <p:sldId id="316" r:id="rId26"/>
    <p:sldId id="317" r:id="rId27"/>
    <p:sldId id="318" r:id="rId28"/>
    <p:sldId id="319" r:id="rId29"/>
    <p:sldId id="320" r:id="rId30"/>
    <p:sldId id="321" r:id="rId31"/>
    <p:sldId id="1198" r:id="rId32"/>
    <p:sldId id="322" r:id="rId33"/>
    <p:sldId id="323" r:id="rId34"/>
    <p:sldId id="325" r:id="rId35"/>
    <p:sldId id="324" r:id="rId36"/>
    <p:sldId id="326" r:id="rId37"/>
    <p:sldId id="1268" r:id="rId38"/>
    <p:sldId id="1269" r:id="rId39"/>
    <p:sldId id="327" r:id="rId40"/>
    <p:sldId id="328" r:id="rId41"/>
    <p:sldId id="1265" r:id="rId42"/>
    <p:sldId id="1266" r:id="rId43"/>
    <p:sldId id="1267" r:id="rId44"/>
    <p:sldId id="299" r:id="rId45"/>
    <p:sldId id="126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AWEİ" initials="H" lastIdx="1" clrIdx="0">
    <p:extLst>
      <p:ext uri="{19B8F6BF-5375-455C-9EA6-DF929625EA0E}">
        <p15:presenceInfo xmlns:p15="http://schemas.microsoft.com/office/powerpoint/2012/main" userId="HUAWE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a:srgbClr val="000000"/>
    <a:srgbClr val="FFCC99"/>
    <a:srgbClr val="FF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9417A-606A-4759-B0F7-1439798B0803}" type="datetimeFigureOut">
              <a:rPr lang="tr-TR" smtClean="0"/>
              <a:t>26.11.2025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91B91-096D-42AA-B4C3-43B844F93892}" type="slidenum">
              <a:rPr lang="tr-TR" smtClean="0"/>
              <a:t>‹#›</a:t>
            </a:fld>
            <a:endParaRPr lang="tr-TR"/>
          </a:p>
        </p:txBody>
      </p:sp>
    </p:spTree>
    <p:extLst>
      <p:ext uri="{BB962C8B-B14F-4D97-AF65-F5344CB8AC3E}">
        <p14:creationId xmlns:p14="http://schemas.microsoft.com/office/powerpoint/2010/main" val="1179499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D591B91-096D-42AA-B4C3-43B844F93892}" type="slidenum">
              <a:rPr lang="tr-TR" smtClean="0"/>
              <a:t>14</a:t>
            </a:fld>
            <a:endParaRPr lang="tr-TR"/>
          </a:p>
        </p:txBody>
      </p:sp>
    </p:spTree>
    <p:extLst>
      <p:ext uri="{BB962C8B-B14F-4D97-AF65-F5344CB8AC3E}">
        <p14:creationId xmlns:p14="http://schemas.microsoft.com/office/powerpoint/2010/main" val="20202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AD591B91-096D-42AA-B4C3-43B844F93892}" type="slidenum">
              <a:rPr lang="tr-TR" smtClean="0"/>
              <a:t>34</a:t>
            </a:fld>
            <a:endParaRPr lang="tr-TR"/>
          </a:p>
        </p:txBody>
      </p:sp>
    </p:spTree>
    <p:extLst>
      <p:ext uri="{BB962C8B-B14F-4D97-AF65-F5344CB8AC3E}">
        <p14:creationId xmlns:p14="http://schemas.microsoft.com/office/powerpoint/2010/main" val="400937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26.11.2025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9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26.11.2025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113883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26.11.2025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161950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263A697-B6D2-413C-A828-670B4DB2AE09}" type="datetimeFigureOut">
              <a:rPr lang="tr-TR" smtClean="0"/>
              <a:t>26.11.2025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315501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263A697-B6D2-413C-A828-670B4DB2AE09}" type="datetimeFigureOut">
              <a:rPr lang="tr-TR" smtClean="0"/>
              <a:t>26.11.2025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676F515-80A5-400E-AEB3-F921016465E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56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263A697-B6D2-413C-A828-670B4DB2AE09}" type="datetimeFigureOut">
              <a:rPr lang="tr-TR" smtClean="0"/>
              <a:t>26.11.2025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216186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263A697-B6D2-413C-A828-670B4DB2AE09}" type="datetimeFigureOut">
              <a:rPr lang="tr-TR" smtClean="0"/>
              <a:t>26.11.2025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65266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263A697-B6D2-413C-A828-670B4DB2AE09}" type="datetimeFigureOut">
              <a:rPr lang="tr-TR" smtClean="0"/>
              <a:t>26.11.2025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290692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63A697-B6D2-413C-A828-670B4DB2AE09}" type="datetimeFigureOut">
              <a:rPr lang="tr-TR" smtClean="0"/>
              <a:t>26.11.2025</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270666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63A697-B6D2-413C-A828-670B4DB2AE09}" type="datetimeFigureOut">
              <a:rPr lang="tr-TR" smtClean="0"/>
              <a:t>26.11.2025</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676F515-80A5-400E-AEB3-F921016465E8}" type="slidenum">
              <a:rPr lang="tr-TR" smtClean="0"/>
              <a:t>‹#›</a:t>
            </a:fld>
            <a:endParaRPr lang="tr-TR"/>
          </a:p>
        </p:txBody>
      </p:sp>
    </p:spTree>
    <p:extLst>
      <p:ext uri="{BB962C8B-B14F-4D97-AF65-F5344CB8AC3E}">
        <p14:creationId xmlns:p14="http://schemas.microsoft.com/office/powerpoint/2010/main" val="214869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263A697-B6D2-413C-A828-670B4DB2AE09}" type="datetimeFigureOut">
              <a:rPr lang="tr-TR" smtClean="0"/>
              <a:t>26.11.2025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110927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63A697-B6D2-413C-A828-670B4DB2AE09}" type="datetimeFigureOut">
              <a:rPr lang="tr-TR" smtClean="0"/>
              <a:t>26.11.2025</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676F515-80A5-400E-AEB3-F921016465E8}"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229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6083F1E-C431-69C3-782C-BE69576C0251}"/>
              </a:ext>
            </a:extLst>
          </p:cNvPr>
          <p:cNvPicPr>
            <a:picLocks noChangeAspect="1"/>
          </p:cNvPicPr>
          <p:nvPr/>
        </p:nvPicPr>
        <p:blipFill>
          <a:blip r:embed="rId2"/>
          <a:srcRect l="21985" r="19969"/>
          <a:stretch/>
        </p:blipFill>
        <p:spPr>
          <a:xfrm>
            <a:off x="9853592" y="136634"/>
            <a:ext cx="2039841" cy="1382232"/>
          </a:xfrm>
          <a:prstGeom prst="rect">
            <a:avLst/>
          </a:prstGeom>
        </p:spPr>
      </p:pic>
      <p:sp>
        <p:nvSpPr>
          <p:cNvPr id="6" name="Title 5">
            <a:extLst>
              <a:ext uri="{FF2B5EF4-FFF2-40B4-BE49-F238E27FC236}">
                <a16:creationId xmlns:a16="http://schemas.microsoft.com/office/drawing/2014/main" id="{B8FF7F96-8DFF-497E-4969-B82CC49D985A}"/>
              </a:ext>
            </a:extLst>
          </p:cNvPr>
          <p:cNvSpPr>
            <a:spLocks noGrp="1"/>
          </p:cNvSpPr>
          <p:nvPr>
            <p:ph type="ctrTitle"/>
          </p:nvPr>
        </p:nvSpPr>
        <p:spPr>
          <a:xfrm>
            <a:off x="1017156" y="874001"/>
            <a:ext cx="8938488" cy="2328333"/>
          </a:xfrm>
        </p:spPr>
        <p:style>
          <a:lnRef idx="1">
            <a:schemeClr val="accent1"/>
          </a:lnRef>
          <a:fillRef idx="3">
            <a:schemeClr val="accent1"/>
          </a:fillRef>
          <a:effectRef idx="2">
            <a:schemeClr val="accent1"/>
          </a:effectRef>
          <a:fontRef idx="minor">
            <a:schemeClr val="lt1"/>
          </a:fontRef>
        </p:style>
        <p:txBody>
          <a:bodyPr>
            <a:noAutofit/>
          </a:bodyPr>
          <a:lstStyle/>
          <a:p>
            <a:r>
              <a:rPr lang="tr-TR" sz="4400" b="1" dirty="0">
                <a:solidFill>
                  <a:schemeClr val="bg1"/>
                </a:solidFill>
              </a:rPr>
              <a:t>Sağlık Hizmeti İlişkili </a:t>
            </a:r>
            <a:r>
              <a:rPr lang="tr-TR" sz="4400" b="1" dirty="0" err="1" smtClean="0">
                <a:solidFill>
                  <a:schemeClr val="bg1"/>
                </a:solidFill>
              </a:rPr>
              <a:t>Pnömonide</a:t>
            </a:r>
            <a:r>
              <a:rPr lang="tr-TR" sz="4400" b="1" dirty="0" smtClean="0">
                <a:solidFill>
                  <a:schemeClr val="bg1"/>
                </a:solidFill>
              </a:rPr>
              <a:t> Bütünleşik Yönetişim: Epidemiyoloji, Tanı, Tedavi ve Önleme</a:t>
            </a:r>
            <a:endParaRPr lang="en-GB" sz="4400" b="1" dirty="0">
              <a:solidFill>
                <a:schemeClr val="bg1"/>
              </a:solidFill>
            </a:endParaRPr>
          </a:p>
        </p:txBody>
      </p:sp>
      <p:sp>
        <p:nvSpPr>
          <p:cNvPr id="2" name="Metin kutusu 1">
            <a:extLst>
              <a:ext uri="{FF2B5EF4-FFF2-40B4-BE49-F238E27FC236}">
                <a16:creationId xmlns:a16="http://schemas.microsoft.com/office/drawing/2014/main" id="{36CC2718-A6BC-5EE0-B4BF-8EDE4ACAFF7D}"/>
              </a:ext>
            </a:extLst>
          </p:cNvPr>
          <p:cNvSpPr txBox="1"/>
          <p:nvPr/>
        </p:nvSpPr>
        <p:spPr>
          <a:xfrm>
            <a:off x="218114" y="6488668"/>
            <a:ext cx="5471113" cy="369332"/>
          </a:xfrm>
          <a:prstGeom prst="rect">
            <a:avLst/>
          </a:prstGeom>
          <a:noFill/>
        </p:spPr>
        <p:txBody>
          <a:bodyPr wrap="none" rtlCol="0">
            <a:spAutoFit/>
          </a:bodyPr>
          <a:lstStyle/>
          <a:p>
            <a:r>
              <a:rPr lang="tr-TR" b="1" i="1" noProof="0" dirty="0">
                <a:solidFill>
                  <a:schemeClr val="bg1"/>
                </a:solidFill>
              </a:rPr>
              <a:t>Versiyon 1-Hazırlayan: Esma Eryılmaz Eren-Kasım 2025 </a:t>
            </a:r>
          </a:p>
        </p:txBody>
      </p:sp>
      <p:pic>
        <p:nvPicPr>
          <p:cNvPr id="5" name="Resim 4">
            <a:extLst>
              <a:ext uri="{FF2B5EF4-FFF2-40B4-BE49-F238E27FC236}">
                <a16:creationId xmlns:a16="http://schemas.microsoft.com/office/drawing/2014/main" id="{BFE10A77-DB3D-0288-F601-49C873B55360}"/>
              </a:ext>
            </a:extLst>
          </p:cNvPr>
          <p:cNvPicPr>
            <a:picLocks noChangeAspect="1"/>
          </p:cNvPicPr>
          <p:nvPr/>
        </p:nvPicPr>
        <p:blipFill>
          <a:blip r:embed="rId3"/>
          <a:srcRect l="8336" t="8882" r="5805"/>
          <a:stretch>
            <a:fillRect/>
          </a:stretch>
        </p:blipFill>
        <p:spPr>
          <a:xfrm>
            <a:off x="4231099" y="3608183"/>
            <a:ext cx="7467600" cy="2394034"/>
          </a:xfrm>
          <a:prstGeom prst="rect">
            <a:avLst/>
          </a:prstGeom>
        </p:spPr>
      </p:pic>
    </p:spTree>
    <p:extLst>
      <p:ext uri="{BB962C8B-B14F-4D97-AF65-F5344CB8AC3E}">
        <p14:creationId xmlns:p14="http://schemas.microsoft.com/office/powerpoint/2010/main" val="2585583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rgbClr val="5E67A0"/>
                </a:solidFill>
                <a:latin typeface="+mn-lt"/>
              </a:rPr>
              <a:t>Risk faktörleri-SHİP</a:t>
            </a:r>
            <a:endParaRPr lang="en-GB" sz="4400" b="1" dirty="0">
              <a:solidFill>
                <a:srgbClr val="5E67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971674" y="1845734"/>
            <a:ext cx="9184005" cy="3490764"/>
          </a:xfrm>
        </p:spPr>
        <p:txBody>
          <a:bodyPr numCol="2">
            <a:noAutofit/>
          </a:bodyPr>
          <a:lstStyle/>
          <a:p>
            <a:pPr>
              <a:lnSpc>
                <a:spcPct val="150000"/>
              </a:lnSpc>
              <a:buFont typeface="Wingdings" panose="05000000000000000000" pitchFamily="2" charset="2"/>
              <a:buChar char="q"/>
            </a:pPr>
            <a:r>
              <a:rPr lang="tr-TR" dirty="0">
                <a:solidFill>
                  <a:schemeClr val="bg2">
                    <a:lumMod val="10000"/>
                  </a:schemeClr>
                </a:solidFill>
              </a:rPr>
              <a:t>İleri yaş</a:t>
            </a:r>
          </a:p>
          <a:p>
            <a:pPr>
              <a:lnSpc>
                <a:spcPct val="150000"/>
              </a:lnSpc>
              <a:buFont typeface="Wingdings" panose="05000000000000000000" pitchFamily="2" charset="2"/>
              <a:buChar char="q"/>
            </a:pPr>
            <a:r>
              <a:rPr lang="tr-TR" dirty="0">
                <a:solidFill>
                  <a:schemeClr val="bg2">
                    <a:lumMod val="10000"/>
                  </a:schemeClr>
                </a:solidFill>
              </a:rPr>
              <a:t>Kronik </a:t>
            </a:r>
            <a:r>
              <a:rPr lang="tr-TR" dirty="0" err="1">
                <a:solidFill>
                  <a:schemeClr val="bg2">
                    <a:lumMod val="10000"/>
                  </a:schemeClr>
                </a:solidFill>
              </a:rPr>
              <a:t>Obstrüktif</a:t>
            </a:r>
            <a:r>
              <a:rPr lang="tr-TR" dirty="0">
                <a:solidFill>
                  <a:schemeClr val="bg2">
                    <a:lumMod val="10000"/>
                  </a:schemeClr>
                </a:solidFill>
              </a:rPr>
              <a:t> Akciğer Hastalığı (KOAH) </a:t>
            </a:r>
          </a:p>
          <a:p>
            <a:pPr>
              <a:lnSpc>
                <a:spcPct val="150000"/>
              </a:lnSpc>
              <a:buFont typeface="Wingdings" panose="05000000000000000000" pitchFamily="2" charset="2"/>
              <a:buChar char="q"/>
            </a:pPr>
            <a:r>
              <a:rPr lang="tr-TR" dirty="0" err="1">
                <a:solidFill>
                  <a:schemeClr val="bg2">
                    <a:lumMod val="10000"/>
                  </a:schemeClr>
                </a:solidFill>
              </a:rPr>
              <a:t>Malignite</a:t>
            </a:r>
            <a:endParaRPr lang="tr-TR" dirty="0">
              <a:solidFill>
                <a:schemeClr val="bg2">
                  <a:lumMod val="10000"/>
                </a:schemeClr>
              </a:solidFill>
            </a:endParaRPr>
          </a:p>
          <a:p>
            <a:pPr>
              <a:lnSpc>
                <a:spcPct val="150000"/>
              </a:lnSpc>
              <a:buFont typeface="Wingdings" panose="05000000000000000000" pitchFamily="2" charset="2"/>
              <a:buChar char="q"/>
            </a:pPr>
            <a:r>
              <a:rPr lang="tr-TR" dirty="0">
                <a:solidFill>
                  <a:schemeClr val="bg2">
                    <a:lumMod val="10000"/>
                  </a:schemeClr>
                </a:solidFill>
              </a:rPr>
              <a:t>Genel durum bozukluğu</a:t>
            </a:r>
          </a:p>
          <a:p>
            <a:pPr>
              <a:lnSpc>
                <a:spcPct val="150000"/>
              </a:lnSpc>
              <a:buFont typeface="Wingdings" panose="05000000000000000000" pitchFamily="2" charset="2"/>
              <a:buChar char="q"/>
            </a:pPr>
            <a:r>
              <a:rPr lang="tr-TR" dirty="0" err="1">
                <a:solidFill>
                  <a:schemeClr val="bg2">
                    <a:lumMod val="10000"/>
                  </a:schemeClr>
                </a:solidFill>
              </a:rPr>
              <a:t>Malnütrisyon</a:t>
            </a:r>
            <a:endParaRPr lang="tr-TR" dirty="0">
              <a:solidFill>
                <a:schemeClr val="bg2">
                  <a:lumMod val="10000"/>
                </a:schemeClr>
              </a:solidFill>
            </a:endParaRPr>
          </a:p>
          <a:p>
            <a:pPr>
              <a:lnSpc>
                <a:spcPct val="150000"/>
              </a:lnSpc>
              <a:buFont typeface="Wingdings" panose="05000000000000000000" pitchFamily="2" charset="2"/>
              <a:buChar char="q"/>
            </a:pPr>
            <a:r>
              <a:rPr lang="tr-TR" dirty="0">
                <a:solidFill>
                  <a:schemeClr val="bg2">
                    <a:lumMod val="10000"/>
                  </a:schemeClr>
                </a:solidFill>
              </a:rPr>
              <a:t>Bilinç bulanıklığı</a:t>
            </a:r>
          </a:p>
          <a:p>
            <a:pPr>
              <a:lnSpc>
                <a:spcPct val="150000"/>
              </a:lnSpc>
              <a:buFont typeface="Wingdings" panose="05000000000000000000" pitchFamily="2" charset="2"/>
              <a:buChar char="q"/>
            </a:pPr>
            <a:r>
              <a:rPr lang="tr-TR" dirty="0">
                <a:solidFill>
                  <a:schemeClr val="bg2">
                    <a:lumMod val="10000"/>
                  </a:schemeClr>
                </a:solidFill>
              </a:rPr>
              <a:t>Üst abdomen/toraks cerrahisi</a:t>
            </a:r>
          </a:p>
          <a:p>
            <a:pPr>
              <a:lnSpc>
                <a:spcPct val="150000"/>
              </a:lnSpc>
              <a:buFont typeface="Wingdings" panose="05000000000000000000" pitchFamily="2" charset="2"/>
              <a:buChar char="q"/>
            </a:pPr>
            <a:r>
              <a:rPr lang="tr-TR" dirty="0" err="1">
                <a:solidFill>
                  <a:schemeClr val="bg2">
                    <a:lumMod val="10000"/>
                  </a:schemeClr>
                </a:solidFill>
              </a:rPr>
              <a:t>Nazogastrik</a:t>
            </a:r>
            <a:r>
              <a:rPr lang="tr-TR" dirty="0">
                <a:solidFill>
                  <a:schemeClr val="bg2">
                    <a:lumMod val="10000"/>
                  </a:schemeClr>
                </a:solidFill>
              </a:rPr>
              <a:t> tüp varlığı</a:t>
            </a:r>
          </a:p>
          <a:p>
            <a:pPr>
              <a:lnSpc>
                <a:spcPct val="150000"/>
              </a:lnSpc>
              <a:buFont typeface="Wingdings" panose="05000000000000000000" pitchFamily="2" charset="2"/>
              <a:buChar char="q"/>
            </a:pPr>
            <a:r>
              <a:rPr lang="tr-TR" dirty="0" err="1">
                <a:solidFill>
                  <a:schemeClr val="bg2">
                    <a:lumMod val="10000"/>
                  </a:schemeClr>
                </a:solidFill>
              </a:rPr>
              <a:t>İmmünsüpresif</a:t>
            </a:r>
            <a:r>
              <a:rPr lang="tr-TR" dirty="0">
                <a:solidFill>
                  <a:schemeClr val="bg2">
                    <a:lumMod val="10000"/>
                  </a:schemeClr>
                </a:solidFill>
              </a:rPr>
              <a:t> tedaviler</a:t>
            </a:r>
          </a:p>
          <a:p>
            <a:pPr>
              <a:lnSpc>
                <a:spcPct val="150000"/>
              </a:lnSpc>
              <a:buFont typeface="Wingdings" panose="05000000000000000000" pitchFamily="2" charset="2"/>
              <a:buChar char="q"/>
            </a:pPr>
            <a:r>
              <a:rPr lang="tr-TR" dirty="0">
                <a:solidFill>
                  <a:schemeClr val="bg2">
                    <a:lumMod val="10000"/>
                  </a:schemeClr>
                </a:solidFill>
              </a:rPr>
              <a:t>Mekanik ventilatör kullanımı</a:t>
            </a:r>
          </a:p>
          <a:p>
            <a:pPr>
              <a:lnSpc>
                <a:spcPct val="150000"/>
              </a:lnSpc>
              <a:buFont typeface="Wingdings" panose="05000000000000000000" pitchFamily="2" charset="2"/>
              <a:buChar char="q"/>
            </a:pPr>
            <a:r>
              <a:rPr lang="tr-TR" dirty="0">
                <a:solidFill>
                  <a:schemeClr val="bg2">
                    <a:lumMod val="10000"/>
                  </a:schemeClr>
                </a:solidFill>
              </a:rPr>
              <a:t> Önceki antibiyotik kullanımı </a:t>
            </a:r>
          </a:p>
          <a:p>
            <a:pPr>
              <a:lnSpc>
                <a:spcPct val="150000"/>
              </a:lnSpc>
              <a:buFont typeface="Wingdings" panose="05000000000000000000" pitchFamily="2" charset="2"/>
              <a:buChar char="q"/>
            </a:pPr>
            <a:r>
              <a:rPr lang="tr-TR" dirty="0">
                <a:solidFill>
                  <a:schemeClr val="bg2">
                    <a:lumMod val="10000"/>
                  </a:schemeClr>
                </a:solidFill>
              </a:rPr>
              <a:t> Proton pompa inhibitörü kullanımı</a:t>
            </a:r>
          </a:p>
          <a:p>
            <a:pPr>
              <a:lnSpc>
                <a:spcPct val="150000"/>
              </a:lnSpc>
              <a:buFont typeface="Wingdings" panose="05000000000000000000" pitchFamily="2" charset="2"/>
              <a:buChar char="q"/>
            </a:pPr>
            <a:r>
              <a:rPr lang="tr-TR" dirty="0">
                <a:solidFill>
                  <a:schemeClr val="bg2">
                    <a:lumMod val="10000"/>
                  </a:schemeClr>
                </a:solidFill>
              </a:rPr>
              <a:t>Uzamış hastane yatış süresi</a:t>
            </a:r>
            <a:endParaRPr lang="en-GB" sz="22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 y="2224087"/>
            <a:ext cx="1809750" cy="3357563"/>
          </a:xfrm>
          <a:prstGeom prst="rect">
            <a:avLst/>
          </a:prstGeom>
        </p:spPr>
      </p:pic>
    </p:spTree>
    <p:extLst>
      <p:ext uri="{BB962C8B-B14F-4D97-AF65-F5344CB8AC3E}">
        <p14:creationId xmlns:p14="http://schemas.microsoft.com/office/powerpoint/2010/main" val="232986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rgbClr val="5E67A0"/>
                </a:solidFill>
                <a:latin typeface="+mn-lt"/>
              </a:rPr>
              <a:t>Risk faktörleri-VİP</a:t>
            </a:r>
            <a:endParaRPr lang="en-GB" sz="4400" b="1" dirty="0">
              <a:solidFill>
                <a:srgbClr val="5E67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971674" y="1845733"/>
            <a:ext cx="9568685" cy="4318583"/>
          </a:xfrm>
        </p:spPr>
        <p:txBody>
          <a:bodyPr numCol="2">
            <a:noAutofit/>
          </a:bodyPr>
          <a:lstStyle/>
          <a:p>
            <a:pPr>
              <a:lnSpc>
                <a:spcPct val="100000"/>
              </a:lnSpc>
              <a:buFont typeface="Wingdings" panose="05000000000000000000" pitchFamily="2" charset="2"/>
              <a:buChar char="q"/>
            </a:pPr>
            <a:r>
              <a:rPr lang="tr-TR" dirty="0">
                <a:solidFill>
                  <a:schemeClr val="bg2">
                    <a:lumMod val="10000"/>
                  </a:schemeClr>
                </a:solidFill>
              </a:rPr>
              <a:t> El hijyenine uyumda yetersizlik</a:t>
            </a:r>
          </a:p>
          <a:p>
            <a:pPr>
              <a:lnSpc>
                <a:spcPct val="100000"/>
              </a:lnSpc>
              <a:buFont typeface="Wingdings" panose="05000000000000000000" pitchFamily="2" charset="2"/>
              <a:buChar char="q"/>
            </a:pPr>
            <a:r>
              <a:rPr lang="tr-TR" dirty="0">
                <a:solidFill>
                  <a:schemeClr val="bg2">
                    <a:lumMod val="10000"/>
                  </a:schemeClr>
                </a:solidFill>
              </a:rPr>
              <a:t>Sık invaziv girişimler</a:t>
            </a:r>
          </a:p>
          <a:p>
            <a:pPr>
              <a:lnSpc>
                <a:spcPct val="100000"/>
              </a:lnSpc>
              <a:buFont typeface="Wingdings" panose="05000000000000000000" pitchFamily="2" charset="2"/>
              <a:buChar char="q"/>
            </a:pPr>
            <a:r>
              <a:rPr lang="tr-TR" dirty="0">
                <a:solidFill>
                  <a:schemeClr val="bg2">
                    <a:lumMod val="10000"/>
                  </a:schemeClr>
                </a:solidFill>
              </a:rPr>
              <a:t>İleri yaş</a:t>
            </a:r>
          </a:p>
          <a:p>
            <a:pPr>
              <a:lnSpc>
                <a:spcPct val="100000"/>
              </a:lnSpc>
              <a:buFont typeface="Wingdings" panose="05000000000000000000" pitchFamily="2" charset="2"/>
              <a:buChar char="q"/>
            </a:pPr>
            <a:r>
              <a:rPr lang="tr-TR" dirty="0">
                <a:solidFill>
                  <a:schemeClr val="bg2">
                    <a:lumMod val="10000"/>
                  </a:schemeClr>
                </a:solidFill>
              </a:rPr>
              <a:t>H₂‑</a:t>
            </a:r>
            <a:r>
              <a:rPr lang="tr-TR" dirty="0" err="1">
                <a:solidFill>
                  <a:schemeClr val="bg2">
                    <a:lumMod val="10000"/>
                  </a:schemeClr>
                </a:solidFill>
              </a:rPr>
              <a:t>bloker</a:t>
            </a:r>
            <a:r>
              <a:rPr lang="tr-TR" dirty="0">
                <a:solidFill>
                  <a:schemeClr val="bg2">
                    <a:lumMod val="10000"/>
                  </a:schemeClr>
                </a:solidFill>
              </a:rPr>
              <a:t> kullanımı</a:t>
            </a:r>
          </a:p>
          <a:p>
            <a:pPr>
              <a:lnSpc>
                <a:spcPct val="100000"/>
              </a:lnSpc>
              <a:buFont typeface="Wingdings" panose="05000000000000000000" pitchFamily="2" charset="2"/>
              <a:buChar char="q"/>
            </a:pPr>
            <a:r>
              <a:rPr lang="tr-TR" dirty="0">
                <a:solidFill>
                  <a:schemeClr val="bg2">
                    <a:lumMod val="10000"/>
                  </a:schemeClr>
                </a:solidFill>
              </a:rPr>
              <a:t>Trakeostomi</a:t>
            </a:r>
          </a:p>
          <a:p>
            <a:pPr>
              <a:lnSpc>
                <a:spcPct val="100000"/>
              </a:lnSpc>
              <a:buFont typeface="Wingdings" panose="05000000000000000000" pitchFamily="2" charset="2"/>
              <a:buChar char="q"/>
            </a:pPr>
            <a:r>
              <a:rPr lang="tr-TR" dirty="0">
                <a:solidFill>
                  <a:schemeClr val="bg2">
                    <a:lumMod val="10000"/>
                  </a:schemeClr>
                </a:solidFill>
              </a:rPr>
              <a:t>Önceki antibiyotik tedavisi</a:t>
            </a:r>
          </a:p>
          <a:p>
            <a:pPr>
              <a:lnSpc>
                <a:spcPct val="100000"/>
              </a:lnSpc>
              <a:buFont typeface="Wingdings" panose="05000000000000000000" pitchFamily="2" charset="2"/>
              <a:buChar char="q"/>
            </a:pPr>
            <a:r>
              <a:rPr lang="tr-TR" dirty="0">
                <a:solidFill>
                  <a:schemeClr val="bg2">
                    <a:lumMod val="10000"/>
                  </a:schemeClr>
                </a:solidFill>
              </a:rPr>
              <a:t>Yeniden entübasyon (Re-entübasyon)</a:t>
            </a:r>
          </a:p>
          <a:p>
            <a:pPr>
              <a:lnSpc>
                <a:spcPct val="100000"/>
              </a:lnSpc>
              <a:buFont typeface="Wingdings" panose="05000000000000000000" pitchFamily="2" charset="2"/>
              <a:buChar char="q"/>
            </a:pPr>
            <a:r>
              <a:rPr lang="tr-TR" dirty="0" err="1">
                <a:solidFill>
                  <a:schemeClr val="bg2">
                    <a:lumMod val="10000"/>
                  </a:schemeClr>
                </a:solidFill>
              </a:rPr>
              <a:t>Enteral</a:t>
            </a:r>
            <a:r>
              <a:rPr lang="tr-TR" dirty="0">
                <a:solidFill>
                  <a:schemeClr val="bg2">
                    <a:lumMod val="10000"/>
                  </a:schemeClr>
                </a:solidFill>
              </a:rPr>
              <a:t> beslenme</a:t>
            </a:r>
          </a:p>
          <a:p>
            <a:pPr>
              <a:lnSpc>
                <a:spcPct val="100000"/>
              </a:lnSpc>
              <a:buFont typeface="Wingdings" panose="05000000000000000000" pitchFamily="2" charset="2"/>
              <a:buChar char="q"/>
            </a:pPr>
            <a:r>
              <a:rPr lang="tr-TR" dirty="0" err="1">
                <a:solidFill>
                  <a:schemeClr val="bg2">
                    <a:lumMod val="10000"/>
                  </a:schemeClr>
                </a:solidFill>
              </a:rPr>
              <a:t>Nazogastrik</a:t>
            </a:r>
            <a:r>
              <a:rPr lang="tr-TR" dirty="0">
                <a:solidFill>
                  <a:schemeClr val="bg2">
                    <a:lumMod val="10000"/>
                  </a:schemeClr>
                </a:solidFill>
              </a:rPr>
              <a:t> tüp kullanımı</a:t>
            </a:r>
          </a:p>
          <a:p>
            <a:pPr>
              <a:lnSpc>
                <a:spcPct val="100000"/>
              </a:lnSpc>
              <a:buFont typeface="Wingdings" panose="05000000000000000000" pitchFamily="2" charset="2"/>
              <a:buChar char="q"/>
            </a:pPr>
            <a:r>
              <a:rPr lang="tr-TR" dirty="0">
                <a:solidFill>
                  <a:schemeClr val="bg2">
                    <a:lumMod val="10000"/>
                  </a:schemeClr>
                </a:solidFill>
              </a:rPr>
              <a:t>Nöromüsküler </a:t>
            </a:r>
            <a:r>
              <a:rPr lang="tr-TR" dirty="0" err="1">
                <a:solidFill>
                  <a:schemeClr val="bg2">
                    <a:lumMod val="10000"/>
                  </a:schemeClr>
                </a:solidFill>
              </a:rPr>
              <a:t>bloker</a:t>
            </a:r>
            <a:r>
              <a:rPr lang="tr-TR" dirty="0">
                <a:solidFill>
                  <a:schemeClr val="bg2">
                    <a:lumMod val="10000"/>
                  </a:schemeClr>
                </a:solidFill>
              </a:rPr>
              <a:t> kullanımı</a:t>
            </a:r>
          </a:p>
          <a:p>
            <a:pPr>
              <a:lnSpc>
                <a:spcPct val="100000"/>
              </a:lnSpc>
              <a:buFont typeface="Wingdings" panose="05000000000000000000" pitchFamily="2" charset="2"/>
              <a:buChar char="q"/>
            </a:pPr>
            <a:r>
              <a:rPr lang="tr-TR" dirty="0">
                <a:solidFill>
                  <a:schemeClr val="bg2">
                    <a:lumMod val="10000"/>
                  </a:schemeClr>
                </a:solidFill>
              </a:rPr>
              <a:t>Uzamış mekanik ventilasyon süresi</a:t>
            </a:r>
          </a:p>
          <a:p>
            <a:pPr>
              <a:lnSpc>
                <a:spcPct val="100000"/>
              </a:lnSpc>
              <a:buFont typeface="Wingdings" panose="05000000000000000000" pitchFamily="2" charset="2"/>
              <a:buChar char="q"/>
            </a:pPr>
            <a:r>
              <a:rPr lang="tr-TR" dirty="0">
                <a:solidFill>
                  <a:schemeClr val="bg2">
                    <a:lumMod val="10000"/>
                  </a:schemeClr>
                </a:solidFill>
              </a:rPr>
              <a:t>Sigara kullanımı</a:t>
            </a:r>
          </a:p>
          <a:p>
            <a:pPr>
              <a:lnSpc>
                <a:spcPct val="100000"/>
              </a:lnSpc>
              <a:buFont typeface="Wingdings" panose="05000000000000000000" pitchFamily="2" charset="2"/>
              <a:buChar char="q"/>
            </a:pPr>
            <a:r>
              <a:rPr lang="tr-TR" dirty="0">
                <a:solidFill>
                  <a:schemeClr val="bg2">
                    <a:lumMod val="10000"/>
                  </a:schemeClr>
                </a:solidFill>
              </a:rPr>
              <a:t> Yüksek APACHE II/ SOFA skoru</a:t>
            </a:r>
          </a:p>
          <a:p>
            <a:pPr>
              <a:lnSpc>
                <a:spcPct val="100000"/>
              </a:lnSpc>
              <a:buFont typeface="Wingdings" panose="05000000000000000000" pitchFamily="2" charset="2"/>
              <a:buChar char="q"/>
            </a:pPr>
            <a:r>
              <a:rPr lang="tr-TR" dirty="0">
                <a:solidFill>
                  <a:schemeClr val="bg2">
                    <a:lumMod val="10000"/>
                  </a:schemeClr>
                </a:solidFill>
              </a:rPr>
              <a:t> Malignite</a:t>
            </a:r>
          </a:p>
          <a:p>
            <a:pPr>
              <a:lnSpc>
                <a:spcPct val="100000"/>
              </a:lnSpc>
              <a:buFont typeface="Wingdings" panose="05000000000000000000" pitchFamily="2" charset="2"/>
              <a:buChar char="q"/>
            </a:pPr>
            <a:r>
              <a:rPr lang="tr-TR" dirty="0">
                <a:solidFill>
                  <a:schemeClr val="bg2">
                    <a:lumMod val="10000"/>
                  </a:schemeClr>
                </a:solidFill>
              </a:rPr>
              <a:t>Derin sedasyon</a:t>
            </a:r>
          </a:p>
          <a:p>
            <a:pPr>
              <a:lnSpc>
                <a:spcPct val="100000"/>
              </a:lnSpc>
              <a:buFont typeface="Wingdings" panose="05000000000000000000" pitchFamily="2" charset="2"/>
              <a:buChar char="q"/>
            </a:pPr>
            <a:r>
              <a:rPr lang="tr-TR" dirty="0">
                <a:solidFill>
                  <a:schemeClr val="bg2">
                    <a:lumMod val="10000"/>
                  </a:schemeClr>
                </a:solidFill>
              </a:rPr>
              <a:t>Oral flora değişiklikleri </a:t>
            </a: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 y="2224087"/>
            <a:ext cx="1809750" cy="3357563"/>
          </a:xfrm>
          <a:prstGeom prst="rect">
            <a:avLst/>
          </a:prstGeom>
        </p:spPr>
      </p:pic>
    </p:spTree>
    <p:extLst>
      <p:ext uri="{BB962C8B-B14F-4D97-AF65-F5344CB8AC3E}">
        <p14:creationId xmlns:p14="http://schemas.microsoft.com/office/powerpoint/2010/main" val="89812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A0C75-45E0-EF7B-60AC-0CE1B0C97517}"/>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1C54DC52-3771-C836-D97D-BB4136B96294}"/>
              </a:ext>
            </a:extLst>
          </p:cNvPr>
          <p:cNvSpPr>
            <a:spLocks noGrp="1"/>
          </p:cNvSpPr>
          <p:nvPr>
            <p:ph type="ctrTitle"/>
          </p:nvPr>
        </p:nvSpPr>
        <p:spPr>
          <a:xfrm>
            <a:off x="1219199" y="2274279"/>
            <a:ext cx="9135533" cy="1945302"/>
          </a:xfrm>
          <a:solidFill>
            <a:schemeClr val="accent2"/>
          </a:solidFill>
          <a:ln>
            <a:solidFill>
              <a:srgbClr val="666DA4"/>
            </a:solidFill>
          </a:ln>
          <a:scene3d>
            <a:camera prst="orthographicFront"/>
            <a:lightRig rig="threePt" dir="t"/>
          </a:scene3d>
          <a:sp3d>
            <a:bevelT w="501650" prst="coolSlant"/>
            <a:bevelB w="495300" h="50800" prst="softRound"/>
          </a:sp3d>
        </p:spPr>
        <p:txBody>
          <a:bodyPr>
            <a:normAutofit/>
          </a:bodyPr>
          <a:lstStyle/>
          <a:p>
            <a:r>
              <a:rPr lang="tr-TR" sz="6000" b="1" dirty="0">
                <a:solidFill>
                  <a:schemeClr val="bg1"/>
                </a:solidFill>
                <a:latin typeface="+mn-lt"/>
              </a:rPr>
              <a:t>MORTALİTE</a:t>
            </a:r>
          </a:p>
        </p:txBody>
      </p:sp>
      <p:pic>
        <p:nvPicPr>
          <p:cNvPr id="8" name="Resim 7">
            <a:extLst>
              <a:ext uri="{FF2B5EF4-FFF2-40B4-BE49-F238E27FC236}">
                <a16:creationId xmlns:a16="http://schemas.microsoft.com/office/drawing/2014/main" id="{6837C440-8B6C-0311-A0AC-847DA9CCD2EA}"/>
              </a:ext>
            </a:extLst>
          </p:cNvPr>
          <p:cNvPicPr>
            <a:picLocks noChangeAspect="1"/>
          </p:cNvPicPr>
          <p:nvPr/>
        </p:nvPicPr>
        <p:blipFill>
          <a:blip r:embed="rId2"/>
          <a:srcRect l="21985" r="19969"/>
          <a:stretch/>
        </p:blipFill>
        <p:spPr>
          <a:xfrm>
            <a:off x="9853592" y="136634"/>
            <a:ext cx="2039841" cy="1382232"/>
          </a:xfrm>
          <a:prstGeom prst="rect">
            <a:avLst/>
          </a:prstGeom>
        </p:spPr>
      </p:pic>
    </p:spTree>
    <p:extLst>
      <p:ext uri="{BB962C8B-B14F-4D97-AF65-F5344CB8AC3E}">
        <p14:creationId xmlns:p14="http://schemas.microsoft.com/office/powerpoint/2010/main" val="202980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err="1">
                <a:solidFill>
                  <a:schemeClr val="accent2"/>
                </a:solidFill>
                <a:latin typeface="+mn-lt"/>
              </a:rPr>
              <a:t>Mortalite</a:t>
            </a:r>
            <a:endParaRPr lang="en-GB" sz="4400" b="1" dirty="0">
              <a:solidFill>
                <a:schemeClr val="accent2"/>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097280" y="1737360"/>
            <a:ext cx="10781681" cy="4442723"/>
          </a:xfrm>
        </p:spPr>
        <p:txBody>
          <a:bodyPr numCol="1">
            <a:noAutofit/>
          </a:bodyPr>
          <a:lstStyle/>
          <a:p>
            <a:pPr>
              <a:lnSpc>
                <a:spcPct val="150000"/>
              </a:lnSpc>
              <a:buFont typeface="Wingdings" panose="05000000000000000000" pitchFamily="2" charset="2"/>
              <a:buChar char="q"/>
            </a:pPr>
            <a:r>
              <a:rPr lang="tr-TR" sz="1800" dirty="0">
                <a:solidFill>
                  <a:schemeClr val="bg2">
                    <a:lumMod val="10000"/>
                  </a:schemeClr>
                </a:solidFill>
              </a:rPr>
              <a:t>Kesin ölüm oranı belirlemek zordur </a:t>
            </a:r>
          </a:p>
          <a:p>
            <a:pPr>
              <a:lnSpc>
                <a:spcPct val="150000"/>
              </a:lnSpc>
              <a:buFont typeface="Wingdings" panose="05000000000000000000" pitchFamily="2" charset="2"/>
              <a:buChar char="q"/>
            </a:pPr>
            <a:r>
              <a:rPr lang="tr-TR" sz="1800" dirty="0">
                <a:solidFill>
                  <a:schemeClr val="bg2">
                    <a:lumMod val="10000"/>
                  </a:schemeClr>
                </a:solidFill>
              </a:rPr>
              <a:t>%8-60 arası değişmekte</a:t>
            </a:r>
          </a:p>
          <a:p>
            <a:pPr>
              <a:lnSpc>
                <a:spcPct val="150000"/>
              </a:lnSpc>
              <a:buFont typeface="Wingdings" panose="05000000000000000000" pitchFamily="2" charset="2"/>
              <a:buChar char="q"/>
            </a:pPr>
            <a:r>
              <a:rPr lang="tr-TR" sz="1800" dirty="0" err="1">
                <a:solidFill>
                  <a:schemeClr val="bg2">
                    <a:lumMod val="10000"/>
                  </a:schemeClr>
                </a:solidFill>
              </a:rPr>
              <a:t>Pnömoninin</a:t>
            </a:r>
            <a:r>
              <a:rPr lang="tr-TR" sz="1800" dirty="0">
                <a:solidFill>
                  <a:schemeClr val="bg2">
                    <a:lumMod val="10000"/>
                  </a:schemeClr>
                </a:solidFill>
              </a:rPr>
              <a:t> başlangıç zamanı, SHİP hastalarında etken mikroorganizma ve </a:t>
            </a:r>
            <a:r>
              <a:rPr lang="tr-TR" sz="1800" dirty="0" err="1">
                <a:solidFill>
                  <a:schemeClr val="bg2">
                    <a:lumMod val="10000"/>
                  </a:schemeClr>
                </a:solidFill>
              </a:rPr>
              <a:t>mortalite</a:t>
            </a:r>
            <a:r>
              <a:rPr lang="tr-TR" sz="1800" dirty="0">
                <a:solidFill>
                  <a:schemeClr val="bg2">
                    <a:lumMod val="10000"/>
                  </a:schemeClr>
                </a:solidFill>
              </a:rPr>
              <a:t> için önemli faktörler</a:t>
            </a:r>
          </a:p>
          <a:p>
            <a:pPr>
              <a:lnSpc>
                <a:spcPct val="150000"/>
              </a:lnSpc>
              <a:buFont typeface="Wingdings" panose="05000000000000000000" pitchFamily="2" charset="2"/>
              <a:buChar char="q"/>
            </a:pPr>
            <a:r>
              <a:rPr lang="tr-TR" sz="1800" dirty="0">
                <a:solidFill>
                  <a:schemeClr val="bg2">
                    <a:lumMod val="10000"/>
                  </a:schemeClr>
                </a:solidFill>
              </a:rPr>
              <a:t>Geç başlangıçlı SHİP (5 gün veya daha fazla) ise çoklu ilaca dirençli bakterilerden kaynaklanma olasılığı daha yüksek</a:t>
            </a:r>
          </a:p>
          <a:p>
            <a:pPr>
              <a:lnSpc>
                <a:spcPct val="150000"/>
              </a:lnSpc>
              <a:buFont typeface="Wingdings" panose="05000000000000000000" pitchFamily="2" charset="2"/>
              <a:buChar char="q"/>
            </a:pPr>
            <a:r>
              <a:rPr lang="tr-TR" sz="1800" dirty="0">
                <a:solidFill>
                  <a:schemeClr val="bg2">
                    <a:lumMod val="10000"/>
                  </a:schemeClr>
                </a:solidFill>
              </a:rPr>
              <a:t>Etkenin çoklu ilaç direnci olması, ampirik tedavide uygunsuzluk nedeniyle mortalite ve morbidite oranlarında artışla ilişkili</a:t>
            </a:r>
          </a:p>
          <a:p>
            <a:pPr>
              <a:lnSpc>
                <a:spcPct val="150000"/>
              </a:lnSpc>
              <a:buFont typeface="Wingdings" panose="05000000000000000000" pitchFamily="2" charset="2"/>
              <a:buChar char="q"/>
            </a:pPr>
            <a:r>
              <a:rPr lang="tr-TR" sz="1800" dirty="0">
                <a:solidFill>
                  <a:schemeClr val="bg2">
                    <a:lumMod val="10000"/>
                  </a:schemeClr>
                </a:solidFill>
              </a:rPr>
              <a:t>Diyabet ve kronik böbrek hastalığı gibi eşlik eden hastalıkları olan hastalarda ve şiddetli pnömonisi olan hastalarda mortalite oranı daha yüksek</a:t>
            </a:r>
          </a:p>
          <a:p>
            <a:pPr>
              <a:lnSpc>
                <a:spcPct val="150000"/>
              </a:lnSpc>
              <a:buFont typeface="Wingdings" panose="05000000000000000000" pitchFamily="2" charset="2"/>
              <a:buChar char="q"/>
            </a:pPr>
            <a:endParaRPr lang="en-GB" sz="22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spTree>
    <p:extLst>
      <p:ext uri="{BB962C8B-B14F-4D97-AF65-F5344CB8AC3E}">
        <p14:creationId xmlns:p14="http://schemas.microsoft.com/office/powerpoint/2010/main" val="2404472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err="1">
                <a:solidFill>
                  <a:schemeClr val="accent2"/>
                </a:solidFill>
                <a:latin typeface="+mn-lt"/>
              </a:rPr>
              <a:t>Mortalite</a:t>
            </a:r>
            <a:endParaRPr lang="en-GB" sz="4400" b="1" dirty="0">
              <a:solidFill>
                <a:schemeClr val="accent2"/>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097280" y="1845733"/>
            <a:ext cx="9313545" cy="4120351"/>
          </a:xfrm>
        </p:spPr>
        <p:txBody>
          <a:bodyPr numCol="1">
            <a:noAutofit/>
          </a:bodyPr>
          <a:lstStyle/>
          <a:p>
            <a:pPr>
              <a:lnSpc>
                <a:spcPct val="150000"/>
              </a:lnSpc>
              <a:buFont typeface="Wingdings" panose="05000000000000000000" pitchFamily="2" charset="2"/>
              <a:buChar char="q"/>
            </a:pPr>
            <a:r>
              <a:rPr lang="tr-TR" sz="2200" dirty="0">
                <a:solidFill>
                  <a:schemeClr val="bg2">
                    <a:lumMod val="10000"/>
                  </a:schemeClr>
                </a:solidFill>
              </a:rPr>
              <a:t>Türkiye'de yapılan çalışmalarda </a:t>
            </a:r>
            <a:r>
              <a:rPr lang="tr-TR" sz="2200" dirty="0" err="1">
                <a:solidFill>
                  <a:schemeClr val="bg2">
                    <a:lumMod val="10000"/>
                  </a:schemeClr>
                </a:solidFill>
              </a:rPr>
              <a:t>SHİP’lerin</a:t>
            </a:r>
            <a:r>
              <a:rPr lang="tr-TR" sz="2200" dirty="0">
                <a:solidFill>
                  <a:schemeClr val="bg2">
                    <a:lumMod val="10000"/>
                  </a:schemeClr>
                </a:solidFill>
              </a:rPr>
              <a:t> kaba mortalite oranı %30 ile %70 arasında değişmektedir</a:t>
            </a:r>
          </a:p>
          <a:p>
            <a:pPr>
              <a:lnSpc>
                <a:spcPct val="150000"/>
              </a:lnSpc>
              <a:buFont typeface="Wingdings" panose="05000000000000000000" pitchFamily="2" charset="2"/>
              <a:buChar char="q"/>
            </a:pPr>
            <a:r>
              <a:rPr lang="tr-TR" sz="2200" dirty="0" err="1">
                <a:solidFill>
                  <a:schemeClr val="bg2">
                    <a:lumMod val="10000"/>
                  </a:schemeClr>
                </a:solidFill>
              </a:rPr>
              <a:t>YBÜ’de</a:t>
            </a:r>
            <a:r>
              <a:rPr lang="tr-TR" sz="2200" dirty="0">
                <a:solidFill>
                  <a:schemeClr val="bg2">
                    <a:lumMod val="10000"/>
                  </a:schemeClr>
                </a:solidFill>
              </a:rPr>
              <a:t> bu oran daha da yüksek</a:t>
            </a:r>
          </a:p>
          <a:p>
            <a:pPr>
              <a:lnSpc>
                <a:spcPct val="150000"/>
              </a:lnSpc>
              <a:buFont typeface="Wingdings" panose="05000000000000000000" pitchFamily="2" charset="2"/>
              <a:buChar char="q"/>
            </a:pPr>
            <a:r>
              <a:rPr lang="tr-TR" sz="2200" dirty="0">
                <a:solidFill>
                  <a:schemeClr val="bg2">
                    <a:lumMod val="10000"/>
                  </a:schemeClr>
                </a:solidFill>
              </a:rPr>
              <a:t>SHİP ve toplumdan gelişen </a:t>
            </a:r>
            <a:r>
              <a:rPr lang="tr-TR" sz="2200" dirty="0" err="1">
                <a:solidFill>
                  <a:schemeClr val="bg2">
                    <a:lumMod val="10000"/>
                  </a:schemeClr>
                </a:solidFill>
              </a:rPr>
              <a:t>pnömoni</a:t>
            </a:r>
            <a:r>
              <a:rPr lang="tr-TR" sz="2200" dirty="0">
                <a:solidFill>
                  <a:schemeClr val="bg2">
                    <a:lumMod val="10000"/>
                  </a:schemeClr>
                </a:solidFill>
              </a:rPr>
              <a:t> (TGP) tanıları karşılaştırılan bir çalışmada; </a:t>
            </a:r>
            <a:r>
              <a:rPr lang="tr-TR" sz="2200" dirty="0" err="1">
                <a:solidFill>
                  <a:schemeClr val="bg2">
                    <a:lumMod val="10000"/>
                  </a:schemeClr>
                </a:solidFill>
              </a:rPr>
              <a:t>mortalite</a:t>
            </a:r>
            <a:r>
              <a:rPr lang="tr-TR" sz="2200" dirty="0">
                <a:solidFill>
                  <a:schemeClr val="bg2">
                    <a:lumMod val="10000"/>
                  </a:schemeClr>
                </a:solidFill>
              </a:rPr>
              <a:t> oranı SHİP grubunda %22.4 iken, TGP grubunda %4.2 olarak saptanmıştır</a:t>
            </a:r>
            <a:endParaRPr lang="en-GB" sz="22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3"/>
          <a:srcRect l="21985" r="19969"/>
          <a:stretch/>
        </p:blipFill>
        <p:spPr>
          <a:xfrm>
            <a:off x="10074799" y="355128"/>
            <a:ext cx="2039841" cy="1382232"/>
          </a:xfrm>
          <a:prstGeom prst="rect">
            <a:avLst/>
          </a:prstGeom>
        </p:spPr>
      </p:pic>
      <p:pic>
        <p:nvPicPr>
          <p:cNvPr id="6" name="Resim 5">
            <a:extLst>
              <a:ext uri="{FF2B5EF4-FFF2-40B4-BE49-F238E27FC236}">
                <a16:creationId xmlns:a16="http://schemas.microsoft.com/office/drawing/2014/main" id="{1D07412F-EE21-50BE-3299-B01D01AF86F2}"/>
              </a:ext>
            </a:extLst>
          </p:cNvPr>
          <p:cNvPicPr>
            <a:picLocks noChangeAspect="1"/>
          </p:cNvPicPr>
          <p:nvPr/>
        </p:nvPicPr>
        <p:blipFill>
          <a:blip r:embed="rId4"/>
          <a:stretch>
            <a:fillRect/>
          </a:stretch>
        </p:blipFill>
        <p:spPr>
          <a:xfrm>
            <a:off x="10280822" y="1767473"/>
            <a:ext cx="1739674" cy="4831294"/>
          </a:xfrm>
          <a:prstGeom prst="rect">
            <a:avLst/>
          </a:prstGeom>
        </p:spPr>
      </p:pic>
    </p:spTree>
    <p:extLst>
      <p:ext uri="{BB962C8B-B14F-4D97-AF65-F5344CB8AC3E}">
        <p14:creationId xmlns:p14="http://schemas.microsoft.com/office/powerpoint/2010/main" val="1839015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8C29B-96E1-E5C5-320F-E6F349EC3FC8}"/>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8A51B4A8-D736-4623-1381-3E0D7B841997}"/>
              </a:ext>
            </a:extLst>
          </p:cNvPr>
          <p:cNvSpPr>
            <a:spLocks noGrp="1"/>
          </p:cNvSpPr>
          <p:nvPr>
            <p:ph type="ctrTitle"/>
          </p:nvPr>
        </p:nvSpPr>
        <p:spPr>
          <a:xfrm>
            <a:off x="1755988" y="2304966"/>
            <a:ext cx="6067212" cy="1987635"/>
          </a:xfrm>
          <a:solidFill>
            <a:srgbClr val="FF9900"/>
          </a:solidFill>
          <a:scene3d>
            <a:camera prst="orthographicFront"/>
            <a:lightRig rig="threePt" dir="t"/>
          </a:scene3d>
          <a:sp3d>
            <a:bevelT w="501650" prst="coolSlant"/>
            <a:bevelB w="495300" h="50800" prst="softRound"/>
          </a:sp3d>
        </p:spPr>
        <p:txBody>
          <a:bodyPr>
            <a:normAutofit/>
          </a:bodyPr>
          <a:lstStyle/>
          <a:p>
            <a:r>
              <a:rPr lang="tr-TR" sz="7200" b="1" dirty="0">
                <a:solidFill>
                  <a:schemeClr val="bg1"/>
                </a:solidFill>
                <a:latin typeface="+mn-lt"/>
              </a:rPr>
              <a:t>ETKENLER</a:t>
            </a:r>
          </a:p>
        </p:txBody>
      </p:sp>
      <p:pic>
        <p:nvPicPr>
          <p:cNvPr id="8" name="Resim 7">
            <a:extLst>
              <a:ext uri="{FF2B5EF4-FFF2-40B4-BE49-F238E27FC236}">
                <a16:creationId xmlns:a16="http://schemas.microsoft.com/office/drawing/2014/main" id="{21597BCC-22EB-0D9E-39A5-F76B74A931CF}"/>
              </a:ext>
            </a:extLst>
          </p:cNvPr>
          <p:cNvPicPr>
            <a:picLocks noChangeAspect="1"/>
          </p:cNvPicPr>
          <p:nvPr/>
        </p:nvPicPr>
        <p:blipFill>
          <a:blip r:embed="rId2"/>
          <a:srcRect l="21985" r="19969"/>
          <a:stretch/>
        </p:blipFill>
        <p:spPr>
          <a:xfrm>
            <a:off x="9853592" y="136634"/>
            <a:ext cx="2039841" cy="1382232"/>
          </a:xfrm>
          <a:prstGeom prst="rect">
            <a:avLst/>
          </a:prstGeom>
        </p:spPr>
      </p:pic>
    </p:spTree>
    <p:extLst>
      <p:ext uri="{BB962C8B-B14F-4D97-AF65-F5344CB8AC3E}">
        <p14:creationId xmlns:p14="http://schemas.microsoft.com/office/powerpoint/2010/main" val="2971080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1"/>
                </a:solidFill>
                <a:latin typeface="+mn-lt"/>
              </a:rPr>
              <a:t>Etkenler</a:t>
            </a:r>
            <a:endParaRPr lang="en-GB" sz="4400" b="1" dirty="0">
              <a:solidFill>
                <a:schemeClr val="accent1"/>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036319" y="1737360"/>
            <a:ext cx="10058400" cy="4120351"/>
          </a:xfrm>
        </p:spPr>
        <p:txBody>
          <a:bodyPr numCol="1">
            <a:noAutofit/>
          </a:bodyPr>
          <a:lstStyle/>
          <a:p>
            <a:pPr>
              <a:lnSpc>
                <a:spcPct val="150000"/>
              </a:lnSpc>
              <a:buFont typeface="Wingdings" panose="05000000000000000000" pitchFamily="2" charset="2"/>
              <a:buChar char="q"/>
            </a:pPr>
            <a:r>
              <a:rPr lang="tr-TR" sz="2200" dirty="0">
                <a:solidFill>
                  <a:schemeClr val="bg2">
                    <a:lumMod val="10000"/>
                  </a:schemeClr>
                </a:solidFill>
              </a:rPr>
              <a:t>En sık bildirilen etkenler çok ilaca dirençli bakteriler</a:t>
            </a:r>
          </a:p>
          <a:p>
            <a:pPr lvl="1">
              <a:lnSpc>
                <a:spcPct val="150000"/>
              </a:lnSpc>
              <a:buFont typeface="Wingdings" panose="05000000000000000000" pitchFamily="2" charset="2"/>
              <a:buChar char="q"/>
            </a:pPr>
            <a:r>
              <a:rPr lang="tr-TR" sz="2200" i="1" dirty="0">
                <a:solidFill>
                  <a:schemeClr val="bg2">
                    <a:lumMod val="10000"/>
                  </a:schemeClr>
                </a:solidFill>
              </a:rPr>
              <a:t>Acinetobacter baumanii</a:t>
            </a:r>
          </a:p>
          <a:p>
            <a:pPr lvl="1">
              <a:lnSpc>
                <a:spcPct val="150000"/>
              </a:lnSpc>
              <a:buFont typeface="Wingdings" panose="05000000000000000000" pitchFamily="2" charset="2"/>
              <a:buChar char="q"/>
            </a:pPr>
            <a:r>
              <a:rPr lang="tr-TR" sz="2200" i="1" dirty="0">
                <a:solidFill>
                  <a:schemeClr val="bg2">
                    <a:lumMod val="10000"/>
                  </a:schemeClr>
                </a:solidFill>
              </a:rPr>
              <a:t>Pseudomonas aeruginosa</a:t>
            </a:r>
          </a:p>
          <a:p>
            <a:pPr lvl="1">
              <a:lnSpc>
                <a:spcPct val="150000"/>
              </a:lnSpc>
              <a:buFont typeface="Wingdings" panose="05000000000000000000" pitchFamily="2" charset="2"/>
              <a:buChar char="q"/>
            </a:pPr>
            <a:r>
              <a:rPr lang="tr-TR" sz="2200" i="1" dirty="0" err="1">
                <a:solidFill>
                  <a:schemeClr val="bg2">
                    <a:lumMod val="10000"/>
                  </a:schemeClr>
                </a:solidFill>
              </a:rPr>
              <a:t>Escherichia</a:t>
            </a:r>
            <a:r>
              <a:rPr lang="tr-TR" sz="2200" i="1" dirty="0">
                <a:solidFill>
                  <a:schemeClr val="bg2">
                    <a:lumMod val="10000"/>
                  </a:schemeClr>
                </a:solidFill>
              </a:rPr>
              <a:t> </a:t>
            </a:r>
            <a:r>
              <a:rPr lang="tr-TR" sz="2200" i="1" dirty="0" err="1">
                <a:solidFill>
                  <a:schemeClr val="bg2">
                    <a:lumMod val="10000"/>
                  </a:schemeClr>
                </a:solidFill>
              </a:rPr>
              <a:t>coli</a:t>
            </a:r>
            <a:endParaRPr lang="tr-TR" sz="2200" i="1" dirty="0">
              <a:solidFill>
                <a:schemeClr val="bg2">
                  <a:lumMod val="10000"/>
                </a:schemeClr>
              </a:solidFill>
            </a:endParaRPr>
          </a:p>
          <a:p>
            <a:pPr lvl="1">
              <a:lnSpc>
                <a:spcPct val="150000"/>
              </a:lnSpc>
              <a:buFont typeface="Wingdings" panose="05000000000000000000" pitchFamily="2" charset="2"/>
              <a:buChar char="q"/>
            </a:pPr>
            <a:r>
              <a:rPr lang="tr-TR" sz="2200" i="1" dirty="0" err="1">
                <a:solidFill>
                  <a:schemeClr val="bg2">
                    <a:lumMod val="10000"/>
                  </a:schemeClr>
                </a:solidFill>
              </a:rPr>
              <a:t>Klebsiella</a:t>
            </a:r>
            <a:r>
              <a:rPr lang="tr-TR" sz="2200" i="1" dirty="0">
                <a:solidFill>
                  <a:schemeClr val="bg2">
                    <a:lumMod val="10000"/>
                  </a:schemeClr>
                </a:solidFill>
              </a:rPr>
              <a:t> </a:t>
            </a:r>
            <a:r>
              <a:rPr lang="tr-TR" sz="2200" i="1" dirty="0" err="1">
                <a:solidFill>
                  <a:schemeClr val="bg2">
                    <a:lumMod val="10000"/>
                  </a:schemeClr>
                </a:solidFill>
              </a:rPr>
              <a:t>pneumoniae</a:t>
            </a:r>
            <a:endParaRPr lang="tr-TR" sz="2200" i="1" dirty="0">
              <a:solidFill>
                <a:schemeClr val="bg2">
                  <a:lumMod val="10000"/>
                </a:schemeClr>
              </a:solidFill>
            </a:endParaRPr>
          </a:p>
          <a:p>
            <a:pPr lvl="1">
              <a:lnSpc>
                <a:spcPct val="150000"/>
              </a:lnSpc>
              <a:buFont typeface="Wingdings" panose="05000000000000000000" pitchFamily="2" charset="2"/>
              <a:buChar char="q"/>
            </a:pPr>
            <a:r>
              <a:rPr lang="tr-TR" sz="2200" i="1" dirty="0">
                <a:solidFill>
                  <a:schemeClr val="bg2">
                    <a:lumMod val="10000"/>
                  </a:schemeClr>
                </a:solidFill>
              </a:rPr>
              <a:t>Staphylococcus aureus</a:t>
            </a:r>
          </a:p>
          <a:p>
            <a:pPr>
              <a:lnSpc>
                <a:spcPct val="150000"/>
              </a:lnSpc>
              <a:buFont typeface="Wingdings" panose="05000000000000000000" pitchFamily="2" charset="2"/>
              <a:buChar char="q"/>
            </a:pPr>
            <a:r>
              <a:rPr lang="tr-TR" sz="2200" i="1" dirty="0">
                <a:solidFill>
                  <a:schemeClr val="bg2">
                    <a:lumMod val="10000"/>
                  </a:schemeClr>
                </a:solidFill>
              </a:rPr>
              <a:t>S. </a:t>
            </a:r>
            <a:r>
              <a:rPr lang="tr-TR" sz="2200" i="1" dirty="0" err="1">
                <a:solidFill>
                  <a:schemeClr val="bg2">
                    <a:lumMod val="10000"/>
                  </a:schemeClr>
                </a:solidFill>
              </a:rPr>
              <a:t>aureus'</a:t>
            </a:r>
            <a:r>
              <a:rPr lang="tr-TR" sz="2200" dirty="0" err="1">
                <a:solidFill>
                  <a:schemeClr val="bg2">
                    <a:lumMod val="10000"/>
                  </a:schemeClr>
                </a:solidFill>
              </a:rPr>
              <a:t>a</a:t>
            </a:r>
            <a:r>
              <a:rPr lang="tr-TR" sz="2200" dirty="0">
                <a:solidFill>
                  <a:schemeClr val="bg2">
                    <a:lumMod val="10000"/>
                  </a:schemeClr>
                </a:solidFill>
              </a:rPr>
              <a:t> bağlı </a:t>
            </a:r>
            <a:r>
              <a:rPr lang="tr-TR" sz="2200" dirty="0" err="1">
                <a:solidFill>
                  <a:schemeClr val="bg2">
                    <a:lumMod val="10000"/>
                  </a:schemeClr>
                </a:solidFill>
              </a:rPr>
              <a:t>pnömoni</a:t>
            </a:r>
            <a:r>
              <a:rPr lang="tr-TR" sz="2200" dirty="0">
                <a:solidFill>
                  <a:schemeClr val="bg2">
                    <a:lumMod val="10000"/>
                  </a:schemeClr>
                </a:solidFill>
              </a:rPr>
              <a:t> olguları, </a:t>
            </a:r>
            <a:r>
              <a:rPr lang="tr-TR" sz="2200" dirty="0" err="1">
                <a:solidFill>
                  <a:schemeClr val="bg2">
                    <a:lumMod val="10000"/>
                  </a:schemeClr>
                </a:solidFill>
              </a:rPr>
              <a:t>diyabetes</a:t>
            </a:r>
            <a:r>
              <a:rPr lang="tr-TR" sz="2200" dirty="0">
                <a:solidFill>
                  <a:schemeClr val="bg2">
                    <a:lumMod val="10000"/>
                  </a:schemeClr>
                </a:solidFill>
              </a:rPr>
              <a:t> </a:t>
            </a:r>
            <a:r>
              <a:rPr lang="tr-TR" sz="2200" dirty="0" err="1">
                <a:solidFill>
                  <a:schemeClr val="bg2">
                    <a:lumMod val="10000"/>
                  </a:schemeClr>
                </a:solidFill>
              </a:rPr>
              <a:t>mellitus</a:t>
            </a:r>
            <a:r>
              <a:rPr lang="tr-TR" sz="2200" dirty="0">
                <a:solidFill>
                  <a:schemeClr val="bg2">
                    <a:lumMod val="10000"/>
                  </a:schemeClr>
                </a:solidFill>
              </a:rPr>
              <a:t> tanısı alanlarda, kafa travması gelişenlerde ve yoğun bakım ünitelerinde yatan hastalarda daha sık görülmektedir</a:t>
            </a:r>
          </a:p>
          <a:p>
            <a:pPr>
              <a:lnSpc>
                <a:spcPct val="150000"/>
              </a:lnSpc>
              <a:buFont typeface="Wingdings" panose="05000000000000000000" pitchFamily="2" charset="2"/>
              <a:buChar char="q"/>
            </a:pPr>
            <a:endParaRPr lang="en-GB" sz="22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811" y="1912078"/>
            <a:ext cx="3333750" cy="2881313"/>
          </a:xfrm>
          <a:prstGeom prst="ellipse">
            <a:avLst/>
          </a:prstGeom>
          <a:ln>
            <a:noFill/>
          </a:ln>
          <a:effectLst>
            <a:softEdge rad="112500"/>
          </a:effectLst>
        </p:spPr>
      </p:pic>
    </p:spTree>
    <p:extLst>
      <p:ext uri="{BB962C8B-B14F-4D97-AF65-F5344CB8AC3E}">
        <p14:creationId xmlns:p14="http://schemas.microsoft.com/office/powerpoint/2010/main" val="79751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1"/>
                </a:solidFill>
                <a:latin typeface="+mn-lt"/>
              </a:rPr>
              <a:t>Etkenler</a:t>
            </a:r>
            <a:endParaRPr lang="en-GB" sz="4400" b="1" dirty="0">
              <a:solidFill>
                <a:schemeClr val="accent1"/>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280521" y="1956622"/>
            <a:ext cx="10058400" cy="4120351"/>
          </a:xfrm>
        </p:spPr>
        <p:txBody>
          <a:bodyPr numCol="1">
            <a:noAutofit/>
          </a:bodyPr>
          <a:lstStyle/>
          <a:p>
            <a:pPr>
              <a:lnSpc>
                <a:spcPct val="150000"/>
              </a:lnSpc>
              <a:buFont typeface="Wingdings" panose="05000000000000000000" pitchFamily="2" charset="2"/>
              <a:buChar char="q"/>
            </a:pPr>
            <a:r>
              <a:rPr lang="tr-TR" sz="2200" dirty="0" err="1">
                <a:solidFill>
                  <a:schemeClr val="bg2">
                    <a:lumMod val="10000"/>
                  </a:schemeClr>
                </a:solidFill>
              </a:rPr>
              <a:t>Distal</a:t>
            </a:r>
            <a:r>
              <a:rPr lang="tr-TR" sz="2200" dirty="0">
                <a:solidFill>
                  <a:schemeClr val="bg2">
                    <a:lumMod val="10000"/>
                  </a:schemeClr>
                </a:solidFill>
              </a:rPr>
              <a:t> </a:t>
            </a:r>
            <a:r>
              <a:rPr lang="tr-TR" sz="2200" dirty="0" err="1">
                <a:solidFill>
                  <a:schemeClr val="bg2">
                    <a:lumMod val="10000"/>
                  </a:schemeClr>
                </a:solidFill>
              </a:rPr>
              <a:t>bronşiyal</a:t>
            </a:r>
            <a:r>
              <a:rPr lang="tr-TR" sz="2200" dirty="0">
                <a:solidFill>
                  <a:schemeClr val="bg2">
                    <a:lumMod val="10000"/>
                  </a:schemeClr>
                </a:solidFill>
              </a:rPr>
              <a:t> kültür örneklerinde </a:t>
            </a:r>
            <a:r>
              <a:rPr lang="tr-TR" sz="2200" dirty="0" err="1">
                <a:solidFill>
                  <a:schemeClr val="bg2">
                    <a:lumMod val="10000"/>
                  </a:schemeClr>
                </a:solidFill>
              </a:rPr>
              <a:t>orofaringeal</a:t>
            </a:r>
            <a:r>
              <a:rPr lang="tr-TR" sz="2200" dirty="0">
                <a:solidFill>
                  <a:schemeClr val="bg2">
                    <a:lumMod val="10000"/>
                  </a:schemeClr>
                </a:solidFill>
              </a:rPr>
              <a:t> flora bakterilerinin (</a:t>
            </a:r>
            <a:r>
              <a:rPr lang="tr-TR" sz="2200" dirty="0" err="1">
                <a:solidFill>
                  <a:schemeClr val="bg2">
                    <a:lumMod val="10000"/>
                  </a:schemeClr>
                </a:solidFill>
              </a:rPr>
              <a:t>viridans</a:t>
            </a:r>
            <a:r>
              <a:rPr lang="tr-TR" sz="2200" dirty="0">
                <a:solidFill>
                  <a:schemeClr val="bg2">
                    <a:lumMod val="10000"/>
                  </a:schemeClr>
                </a:solidFill>
              </a:rPr>
              <a:t> grubu streptokoklar, </a:t>
            </a:r>
            <a:r>
              <a:rPr lang="tr-TR" sz="2200" dirty="0" err="1">
                <a:solidFill>
                  <a:schemeClr val="bg2">
                    <a:lumMod val="10000"/>
                  </a:schemeClr>
                </a:solidFill>
              </a:rPr>
              <a:t>koagülaz</a:t>
            </a:r>
            <a:r>
              <a:rPr lang="tr-TR" sz="2200" dirty="0">
                <a:solidFill>
                  <a:schemeClr val="bg2">
                    <a:lumMod val="10000"/>
                  </a:schemeClr>
                </a:solidFill>
              </a:rPr>
              <a:t> negatif stafilokoklar, </a:t>
            </a:r>
            <a:r>
              <a:rPr lang="tr-TR" sz="2200" i="1" dirty="0" err="1">
                <a:solidFill>
                  <a:schemeClr val="bg2">
                    <a:lumMod val="10000"/>
                  </a:schemeClr>
                </a:solidFill>
              </a:rPr>
              <a:t>Neisseria</a:t>
            </a:r>
            <a:r>
              <a:rPr lang="tr-TR" sz="2200" i="1" dirty="0">
                <a:solidFill>
                  <a:schemeClr val="bg2">
                    <a:lumMod val="10000"/>
                  </a:schemeClr>
                </a:solidFill>
              </a:rPr>
              <a:t> </a:t>
            </a:r>
            <a:r>
              <a:rPr lang="tr-TR" sz="2200" i="1" dirty="0" err="1">
                <a:solidFill>
                  <a:schemeClr val="bg2">
                    <a:lumMod val="10000"/>
                  </a:schemeClr>
                </a:solidFill>
              </a:rPr>
              <a:t>spp</a:t>
            </a:r>
            <a:r>
              <a:rPr lang="tr-TR" sz="2200" i="1" dirty="0">
                <a:solidFill>
                  <a:schemeClr val="bg2">
                    <a:lumMod val="10000"/>
                  </a:schemeClr>
                </a:solidFill>
              </a:rPr>
              <a:t>. ve </a:t>
            </a:r>
            <a:r>
              <a:rPr lang="tr-TR" sz="2200" i="1" dirty="0" err="1">
                <a:solidFill>
                  <a:schemeClr val="bg2">
                    <a:lumMod val="10000"/>
                  </a:schemeClr>
                </a:solidFill>
              </a:rPr>
              <a:t>Corynebacterium</a:t>
            </a:r>
            <a:r>
              <a:rPr lang="tr-TR" sz="2200" i="1" dirty="0">
                <a:solidFill>
                  <a:schemeClr val="bg2">
                    <a:lumMod val="10000"/>
                  </a:schemeClr>
                </a:solidFill>
              </a:rPr>
              <a:t> </a:t>
            </a:r>
            <a:r>
              <a:rPr lang="tr-TR" sz="2200" i="1" dirty="0" err="1">
                <a:solidFill>
                  <a:schemeClr val="bg2">
                    <a:lumMod val="10000"/>
                  </a:schemeClr>
                </a:solidFill>
              </a:rPr>
              <a:t>spp</a:t>
            </a:r>
            <a:r>
              <a:rPr lang="tr-TR" sz="2200" dirty="0">
                <a:solidFill>
                  <a:schemeClr val="bg2">
                    <a:lumMod val="10000"/>
                  </a:schemeClr>
                </a:solidFill>
              </a:rPr>
              <a:t>.) üremesini yorumlamak zordur</a:t>
            </a:r>
          </a:p>
          <a:p>
            <a:pPr>
              <a:lnSpc>
                <a:spcPct val="150000"/>
              </a:lnSpc>
              <a:buFont typeface="Wingdings" panose="05000000000000000000" pitchFamily="2" charset="2"/>
              <a:buChar char="q"/>
            </a:pPr>
            <a:r>
              <a:rPr lang="tr-TR" sz="2200" dirty="0">
                <a:solidFill>
                  <a:schemeClr val="bg2">
                    <a:lumMod val="10000"/>
                  </a:schemeClr>
                </a:solidFill>
              </a:rPr>
              <a:t>Bağışıklık sistemi baskılanmış konakçılarda </a:t>
            </a:r>
            <a:r>
              <a:rPr lang="tr-TR" sz="2200" dirty="0" err="1">
                <a:solidFill>
                  <a:schemeClr val="bg2">
                    <a:lumMod val="10000"/>
                  </a:schemeClr>
                </a:solidFill>
              </a:rPr>
              <a:t>SHİP’e</a:t>
            </a:r>
            <a:r>
              <a:rPr lang="tr-TR" sz="2200" dirty="0">
                <a:solidFill>
                  <a:schemeClr val="bg2">
                    <a:lumMod val="10000"/>
                  </a:schemeClr>
                </a:solidFill>
              </a:rPr>
              <a:t> neden olabilir</a:t>
            </a:r>
          </a:p>
          <a:p>
            <a:pPr>
              <a:lnSpc>
                <a:spcPct val="150000"/>
              </a:lnSpc>
              <a:buFont typeface="Wingdings" panose="05000000000000000000" pitchFamily="2" charset="2"/>
              <a:buChar char="q"/>
            </a:pPr>
            <a:r>
              <a:rPr lang="tr-TR" sz="2200" dirty="0" err="1">
                <a:solidFill>
                  <a:schemeClr val="bg2">
                    <a:lumMod val="10000"/>
                  </a:schemeClr>
                </a:solidFill>
              </a:rPr>
              <a:t>Anaerob</a:t>
            </a:r>
            <a:r>
              <a:rPr lang="tr-TR" sz="2200" dirty="0">
                <a:solidFill>
                  <a:schemeClr val="bg2">
                    <a:lumMod val="10000"/>
                  </a:schemeClr>
                </a:solidFill>
              </a:rPr>
              <a:t> bakterilerin etken olduğu </a:t>
            </a:r>
            <a:r>
              <a:rPr lang="tr-TR" sz="2200" dirty="0" err="1">
                <a:solidFill>
                  <a:schemeClr val="bg2">
                    <a:lumMod val="10000"/>
                  </a:schemeClr>
                </a:solidFill>
              </a:rPr>
              <a:t>SHİP’ler</a:t>
            </a:r>
            <a:r>
              <a:rPr lang="tr-TR" sz="2200" dirty="0">
                <a:solidFill>
                  <a:schemeClr val="bg2">
                    <a:lumMod val="10000"/>
                  </a:schemeClr>
                </a:solidFill>
              </a:rPr>
              <a:t>, aspirasyonu takiben ortaya çıkabilir</a:t>
            </a:r>
          </a:p>
          <a:p>
            <a:pPr>
              <a:lnSpc>
                <a:spcPct val="150000"/>
              </a:lnSpc>
              <a:buFont typeface="Wingdings" panose="05000000000000000000" pitchFamily="2" charset="2"/>
              <a:buChar char="q"/>
            </a:pPr>
            <a:endParaRPr lang="tr-TR" sz="2200" dirty="0">
              <a:solidFill>
                <a:schemeClr val="bg2">
                  <a:lumMod val="10000"/>
                </a:schemeClr>
              </a:solidFill>
            </a:endParaRPr>
          </a:p>
          <a:p>
            <a:pPr>
              <a:lnSpc>
                <a:spcPct val="150000"/>
              </a:lnSpc>
              <a:buFont typeface="Wingdings" panose="05000000000000000000" pitchFamily="2" charset="2"/>
              <a:buChar char="q"/>
            </a:pPr>
            <a:endParaRPr lang="en-GB" sz="22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spTree>
    <p:extLst>
      <p:ext uri="{BB962C8B-B14F-4D97-AF65-F5344CB8AC3E}">
        <p14:creationId xmlns:p14="http://schemas.microsoft.com/office/powerpoint/2010/main" val="202273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1"/>
                </a:solidFill>
                <a:latin typeface="+mn-lt"/>
              </a:rPr>
              <a:t>Etkenler</a:t>
            </a:r>
            <a:endParaRPr lang="en-GB" sz="4400" b="1" dirty="0">
              <a:solidFill>
                <a:schemeClr val="accent1"/>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097280" y="1845733"/>
            <a:ext cx="10058400" cy="4120351"/>
          </a:xfrm>
        </p:spPr>
        <p:txBody>
          <a:bodyPr numCol="1">
            <a:noAutofit/>
          </a:bodyPr>
          <a:lstStyle/>
          <a:p>
            <a:pPr>
              <a:lnSpc>
                <a:spcPct val="150000"/>
              </a:lnSpc>
              <a:buFont typeface="Wingdings" panose="05000000000000000000" pitchFamily="2" charset="2"/>
              <a:buChar char="q"/>
            </a:pPr>
            <a:r>
              <a:rPr lang="en-GB" sz="2200" dirty="0">
                <a:solidFill>
                  <a:schemeClr val="bg2">
                    <a:lumMod val="10000"/>
                  </a:schemeClr>
                </a:solidFill>
              </a:rPr>
              <a:t>SHİP</a:t>
            </a:r>
            <a:r>
              <a:rPr lang="tr-TR" sz="2200" dirty="0">
                <a:solidFill>
                  <a:schemeClr val="bg2">
                    <a:lumMod val="10000"/>
                  </a:schemeClr>
                </a:solidFill>
              </a:rPr>
              <a:t>’</a:t>
            </a:r>
            <a:r>
              <a:rPr lang="en-GB" sz="2200" dirty="0" err="1">
                <a:solidFill>
                  <a:schemeClr val="bg2">
                    <a:lumMod val="10000"/>
                  </a:schemeClr>
                </a:solidFill>
              </a:rPr>
              <a:t>lerde</a:t>
            </a:r>
            <a:r>
              <a:rPr lang="en-GB" sz="2200" dirty="0">
                <a:solidFill>
                  <a:schemeClr val="bg2">
                    <a:lumMod val="10000"/>
                  </a:schemeClr>
                </a:solidFill>
              </a:rPr>
              <a:t> </a:t>
            </a:r>
            <a:r>
              <a:rPr lang="en-GB" sz="2200" dirty="0" err="1">
                <a:solidFill>
                  <a:schemeClr val="bg2">
                    <a:lumMod val="10000"/>
                  </a:schemeClr>
                </a:solidFill>
              </a:rPr>
              <a:t>etkenlerin</a:t>
            </a:r>
            <a:r>
              <a:rPr lang="en-GB" sz="2200" dirty="0">
                <a:solidFill>
                  <a:schemeClr val="bg2">
                    <a:lumMod val="10000"/>
                  </a:schemeClr>
                </a:solidFill>
              </a:rPr>
              <a:t> </a:t>
            </a:r>
            <a:r>
              <a:rPr lang="en-GB" sz="2200" dirty="0" err="1">
                <a:solidFill>
                  <a:schemeClr val="bg2">
                    <a:lumMod val="10000"/>
                  </a:schemeClr>
                </a:solidFill>
              </a:rPr>
              <a:t>görülme</a:t>
            </a:r>
            <a:r>
              <a:rPr lang="en-GB" sz="2200" dirty="0">
                <a:solidFill>
                  <a:schemeClr val="bg2">
                    <a:lumMod val="10000"/>
                  </a:schemeClr>
                </a:solidFill>
              </a:rPr>
              <a:t> </a:t>
            </a:r>
            <a:r>
              <a:rPr lang="en-GB" sz="2200" dirty="0" err="1">
                <a:solidFill>
                  <a:schemeClr val="bg2">
                    <a:lumMod val="10000"/>
                  </a:schemeClr>
                </a:solidFill>
              </a:rPr>
              <a:t>sıklığı</a:t>
            </a:r>
            <a:r>
              <a:rPr lang="en-GB" sz="2200" dirty="0">
                <a:solidFill>
                  <a:schemeClr val="bg2">
                    <a:lumMod val="10000"/>
                  </a:schemeClr>
                </a:solidFill>
              </a:rPr>
              <a:t> </a:t>
            </a:r>
            <a:r>
              <a:rPr lang="en-GB" sz="2200" dirty="0" err="1">
                <a:solidFill>
                  <a:schemeClr val="bg2">
                    <a:lumMod val="10000"/>
                  </a:schemeClr>
                </a:solidFill>
              </a:rPr>
              <a:t>ve</a:t>
            </a:r>
            <a:r>
              <a:rPr lang="en-GB" sz="2200" dirty="0">
                <a:solidFill>
                  <a:schemeClr val="bg2">
                    <a:lumMod val="10000"/>
                  </a:schemeClr>
                </a:solidFill>
              </a:rPr>
              <a:t> </a:t>
            </a:r>
            <a:r>
              <a:rPr lang="en-GB" sz="2200" dirty="0" err="1">
                <a:solidFill>
                  <a:schemeClr val="bg2">
                    <a:lumMod val="10000"/>
                  </a:schemeClr>
                </a:solidFill>
              </a:rPr>
              <a:t>direnç</a:t>
            </a:r>
            <a:r>
              <a:rPr lang="en-GB" sz="2200" dirty="0">
                <a:solidFill>
                  <a:schemeClr val="bg2">
                    <a:lumMod val="10000"/>
                  </a:schemeClr>
                </a:solidFill>
              </a:rPr>
              <a:t> </a:t>
            </a:r>
            <a:r>
              <a:rPr lang="en-GB" sz="2200" dirty="0" err="1">
                <a:solidFill>
                  <a:schemeClr val="bg2">
                    <a:lumMod val="10000"/>
                  </a:schemeClr>
                </a:solidFill>
              </a:rPr>
              <a:t>durumu</a:t>
            </a:r>
            <a:r>
              <a:rPr lang="en-GB" sz="2200" dirty="0">
                <a:solidFill>
                  <a:schemeClr val="bg2">
                    <a:lumMod val="10000"/>
                  </a:schemeClr>
                </a:solidFill>
              </a:rPr>
              <a:t>, hasta </a:t>
            </a:r>
            <a:r>
              <a:rPr lang="en-GB" sz="2200" dirty="0" err="1">
                <a:solidFill>
                  <a:schemeClr val="bg2">
                    <a:lumMod val="10000"/>
                  </a:schemeClr>
                </a:solidFill>
              </a:rPr>
              <a:t>popülasyonuna</a:t>
            </a:r>
            <a:r>
              <a:rPr lang="en-GB" sz="2200" dirty="0">
                <a:solidFill>
                  <a:schemeClr val="bg2">
                    <a:lumMod val="10000"/>
                  </a:schemeClr>
                </a:solidFill>
              </a:rPr>
              <a:t>, </a:t>
            </a:r>
            <a:r>
              <a:rPr lang="en-GB" sz="2200" dirty="0" err="1">
                <a:solidFill>
                  <a:schemeClr val="bg2">
                    <a:lumMod val="10000"/>
                  </a:schemeClr>
                </a:solidFill>
              </a:rPr>
              <a:t>hastaneye</a:t>
            </a:r>
            <a:r>
              <a:rPr lang="en-GB" sz="2200" dirty="0">
                <a:solidFill>
                  <a:schemeClr val="bg2">
                    <a:lumMod val="10000"/>
                  </a:schemeClr>
                </a:solidFill>
              </a:rPr>
              <a:t> </a:t>
            </a:r>
            <a:r>
              <a:rPr lang="en-GB" sz="2200" dirty="0" err="1">
                <a:solidFill>
                  <a:schemeClr val="bg2">
                    <a:lumMod val="10000"/>
                  </a:schemeClr>
                </a:solidFill>
              </a:rPr>
              <a:t>ve</a:t>
            </a:r>
            <a:r>
              <a:rPr lang="en-GB" sz="2200" dirty="0">
                <a:solidFill>
                  <a:schemeClr val="bg2">
                    <a:lumMod val="10000"/>
                  </a:schemeClr>
                </a:solidFill>
              </a:rPr>
              <a:t> </a:t>
            </a:r>
            <a:r>
              <a:rPr lang="en-GB" sz="2200" dirty="0" err="1">
                <a:solidFill>
                  <a:schemeClr val="bg2">
                    <a:lumMod val="10000"/>
                  </a:schemeClr>
                </a:solidFill>
              </a:rPr>
              <a:t>bölgeye</a:t>
            </a:r>
            <a:r>
              <a:rPr lang="en-GB" sz="2200" dirty="0">
                <a:solidFill>
                  <a:schemeClr val="bg2">
                    <a:lumMod val="10000"/>
                  </a:schemeClr>
                </a:solidFill>
              </a:rPr>
              <a:t> </a:t>
            </a:r>
            <a:r>
              <a:rPr lang="en-GB" sz="2200" dirty="0" err="1">
                <a:solidFill>
                  <a:schemeClr val="bg2">
                    <a:lumMod val="10000"/>
                  </a:schemeClr>
                </a:solidFill>
              </a:rPr>
              <a:t>göre</a:t>
            </a:r>
            <a:r>
              <a:rPr lang="en-GB" sz="2200" dirty="0">
                <a:solidFill>
                  <a:schemeClr val="bg2">
                    <a:lumMod val="10000"/>
                  </a:schemeClr>
                </a:solidFill>
              </a:rPr>
              <a:t> </a:t>
            </a:r>
            <a:r>
              <a:rPr lang="en-GB" sz="2200" dirty="0" err="1">
                <a:solidFill>
                  <a:schemeClr val="bg2">
                    <a:lumMod val="10000"/>
                  </a:schemeClr>
                </a:solidFill>
              </a:rPr>
              <a:t>değişmektedir</a:t>
            </a:r>
            <a:endParaRPr lang="tr-TR" sz="2200" dirty="0">
              <a:solidFill>
                <a:schemeClr val="bg2">
                  <a:lumMod val="10000"/>
                </a:schemeClr>
              </a:solidFill>
            </a:endParaRPr>
          </a:p>
          <a:p>
            <a:pPr>
              <a:lnSpc>
                <a:spcPct val="150000"/>
              </a:lnSpc>
              <a:buFont typeface="Wingdings" panose="05000000000000000000" pitchFamily="2" charset="2"/>
              <a:buChar char="q"/>
            </a:pPr>
            <a:r>
              <a:rPr lang="en-GB" sz="2200" dirty="0">
                <a:solidFill>
                  <a:schemeClr val="bg2">
                    <a:lumMod val="10000"/>
                  </a:schemeClr>
                </a:solidFill>
              </a:rPr>
              <a:t>Her </a:t>
            </a:r>
            <a:r>
              <a:rPr lang="en-GB" sz="2200" dirty="0" err="1">
                <a:solidFill>
                  <a:schemeClr val="bg2">
                    <a:lumMod val="10000"/>
                  </a:schemeClr>
                </a:solidFill>
              </a:rPr>
              <a:t>merkez</a:t>
            </a:r>
            <a:r>
              <a:rPr lang="tr-TR" sz="2200" dirty="0">
                <a:solidFill>
                  <a:schemeClr val="bg2">
                    <a:lumMod val="10000"/>
                  </a:schemeClr>
                </a:solidFill>
              </a:rPr>
              <a:t>, </a:t>
            </a:r>
            <a:r>
              <a:rPr lang="tr-TR" sz="2200" dirty="0" err="1">
                <a:solidFill>
                  <a:schemeClr val="bg2">
                    <a:lumMod val="10000"/>
                  </a:schemeClr>
                </a:solidFill>
              </a:rPr>
              <a:t>antimikrobiyal</a:t>
            </a:r>
            <a:r>
              <a:rPr lang="tr-TR" sz="2200" dirty="0">
                <a:solidFill>
                  <a:schemeClr val="bg2">
                    <a:lumMod val="10000"/>
                  </a:schemeClr>
                </a:solidFill>
              </a:rPr>
              <a:t> direnç s</a:t>
            </a:r>
            <a:r>
              <a:rPr lang="en-GB" sz="2200" dirty="0" err="1">
                <a:solidFill>
                  <a:schemeClr val="bg2">
                    <a:lumMod val="10000"/>
                  </a:schemeClr>
                </a:solidFill>
              </a:rPr>
              <a:t>ürveyans</a:t>
            </a:r>
            <a:r>
              <a:rPr lang="en-GB" sz="2200" dirty="0">
                <a:solidFill>
                  <a:schemeClr val="bg2">
                    <a:lumMod val="10000"/>
                  </a:schemeClr>
                </a:solidFill>
              </a:rPr>
              <a:t> </a:t>
            </a:r>
            <a:r>
              <a:rPr lang="en-GB" sz="2200" dirty="0" err="1">
                <a:solidFill>
                  <a:schemeClr val="bg2">
                    <a:lumMod val="10000"/>
                  </a:schemeClr>
                </a:solidFill>
              </a:rPr>
              <a:t>sonuçlarını</a:t>
            </a:r>
            <a:r>
              <a:rPr lang="en-GB" sz="2200" dirty="0">
                <a:solidFill>
                  <a:schemeClr val="bg2">
                    <a:lumMod val="10000"/>
                  </a:schemeClr>
                </a:solidFill>
              </a:rPr>
              <a:t> </a:t>
            </a:r>
            <a:r>
              <a:rPr lang="en-GB" sz="2200" dirty="0" err="1">
                <a:solidFill>
                  <a:schemeClr val="bg2">
                    <a:lumMod val="10000"/>
                  </a:schemeClr>
                </a:solidFill>
              </a:rPr>
              <a:t>izlemelidir</a:t>
            </a:r>
            <a:endParaRPr lang="en-GB" sz="22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t="33351" r="52517"/>
          <a:stretch/>
        </p:blipFill>
        <p:spPr>
          <a:xfrm>
            <a:off x="9559496" y="3771900"/>
            <a:ext cx="2343151" cy="23978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469908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1"/>
                </a:solidFill>
                <a:latin typeface="+mn-lt"/>
              </a:rPr>
              <a:t>Etkenler</a:t>
            </a:r>
            <a:endParaRPr lang="en-GB" sz="4400" b="1" dirty="0">
              <a:solidFill>
                <a:schemeClr val="accent1"/>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734518" y="1805884"/>
            <a:ext cx="10360201" cy="4564936"/>
          </a:xfrm>
        </p:spPr>
        <p:txBody>
          <a:bodyPr numCol="1">
            <a:noAutofit/>
          </a:bodyPr>
          <a:lstStyle/>
          <a:p>
            <a:pPr marL="0" indent="0">
              <a:lnSpc>
                <a:spcPct val="100000"/>
              </a:lnSpc>
              <a:buNone/>
            </a:pPr>
            <a:r>
              <a:rPr lang="en-GB" sz="2200" dirty="0">
                <a:solidFill>
                  <a:schemeClr val="bg2">
                    <a:lumMod val="10000"/>
                  </a:schemeClr>
                </a:solidFill>
              </a:rPr>
              <a:t>SHİP </a:t>
            </a:r>
            <a:r>
              <a:rPr lang="en-GB" sz="2200" dirty="0" err="1">
                <a:solidFill>
                  <a:schemeClr val="bg2">
                    <a:lumMod val="10000"/>
                  </a:schemeClr>
                </a:solidFill>
              </a:rPr>
              <a:t>etyolojisinde</a:t>
            </a:r>
            <a:r>
              <a:rPr lang="en-GB" sz="2200" dirty="0">
                <a:solidFill>
                  <a:schemeClr val="bg2">
                    <a:lumMod val="10000"/>
                  </a:schemeClr>
                </a:solidFill>
              </a:rPr>
              <a:t> </a:t>
            </a:r>
            <a:r>
              <a:rPr lang="en-GB" sz="2200" dirty="0" err="1">
                <a:solidFill>
                  <a:schemeClr val="bg2">
                    <a:lumMod val="10000"/>
                  </a:schemeClr>
                </a:solidFill>
              </a:rPr>
              <a:t>en</a:t>
            </a:r>
            <a:r>
              <a:rPr lang="en-GB" sz="2200" dirty="0">
                <a:solidFill>
                  <a:schemeClr val="bg2">
                    <a:lumMod val="10000"/>
                  </a:schemeClr>
                </a:solidFill>
              </a:rPr>
              <a:t> </a:t>
            </a:r>
            <a:r>
              <a:rPr lang="en-GB" sz="2200" dirty="0" err="1">
                <a:solidFill>
                  <a:schemeClr val="bg2">
                    <a:lumMod val="10000"/>
                  </a:schemeClr>
                </a:solidFill>
              </a:rPr>
              <a:t>sık</a:t>
            </a:r>
            <a:r>
              <a:rPr lang="en-GB" sz="2200" dirty="0">
                <a:solidFill>
                  <a:schemeClr val="bg2">
                    <a:lumMod val="10000"/>
                  </a:schemeClr>
                </a:solidFill>
              </a:rPr>
              <a:t> </a:t>
            </a:r>
            <a:r>
              <a:rPr lang="en-GB" sz="2200" dirty="0" err="1">
                <a:solidFill>
                  <a:schemeClr val="bg2">
                    <a:lumMod val="10000"/>
                  </a:schemeClr>
                </a:solidFill>
              </a:rPr>
              <a:t>bildirilen</a:t>
            </a:r>
            <a:r>
              <a:rPr lang="en-GB" sz="2200" dirty="0">
                <a:solidFill>
                  <a:schemeClr val="bg2">
                    <a:lumMod val="10000"/>
                  </a:schemeClr>
                </a:solidFill>
              </a:rPr>
              <a:t> </a:t>
            </a:r>
            <a:r>
              <a:rPr lang="en-GB" sz="2200" b="1" dirty="0" err="1">
                <a:solidFill>
                  <a:schemeClr val="bg2">
                    <a:lumMod val="10000"/>
                  </a:schemeClr>
                </a:solidFill>
              </a:rPr>
              <a:t>virüsler</a:t>
            </a:r>
            <a:endParaRPr lang="tr-TR" sz="2200" b="1" dirty="0">
              <a:solidFill>
                <a:schemeClr val="bg2">
                  <a:lumMod val="10000"/>
                </a:schemeClr>
              </a:solidFill>
            </a:endParaRPr>
          </a:p>
          <a:p>
            <a:pPr>
              <a:lnSpc>
                <a:spcPct val="100000"/>
              </a:lnSpc>
              <a:buFont typeface="Wingdings" panose="05000000000000000000" pitchFamily="2" charset="2"/>
              <a:buChar char="q"/>
            </a:pPr>
            <a:r>
              <a:rPr lang="en-GB" sz="2200" dirty="0">
                <a:solidFill>
                  <a:schemeClr val="bg2">
                    <a:lumMod val="10000"/>
                  </a:schemeClr>
                </a:solidFill>
              </a:rPr>
              <a:t>Influenza </a:t>
            </a:r>
            <a:endParaRPr lang="tr-TR" sz="2200" dirty="0">
              <a:solidFill>
                <a:schemeClr val="bg2">
                  <a:lumMod val="10000"/>
                </a:schemeClr>
              </a:solidFill>
            </a:endParaRPr>
          </a:p>
          <a:p>
            <a:pPr>
              <a:lnSpc>
                <a:spcPct val="100000"/>
              </a:lnSpc>
              <a:buFont typeface="Wingdings" panose="05000000000000000000" pitchFamily="2" charset="2"/>
              <a:buChar char="q"/>
            </a:pPr>
            <a:r>
              <a:rPr lang="en-GB" sz="2200" dirty="0" err="1">
                <a:solidFill>
                  <a:schemeClr val="bg2">
                    <a:lumMod val="10000"/>
                  </a:schemeClr>
                </a:solidFill>
              </a:rPr>
              <a:t>Respiratuvar</a:t>
            </a:r>
            <a:r>
              <a:rPr lang="en-GB" sz="2200" dirty="0">
                <a:solidFill>
                  <a:schemeClr val="bg2">
                    <a:lumMod val="10000"/>
                  </a:schemeClr>
                </a:solidFill>
              </a:rPr>
              <a:t> </a:t>
            </a:r>
            <a:r>
              <a:rPr lang="en-GB" sz="2200" dirty="0" err="1">
                <a:solidFill>
                  <a:schemeClr val="bg2">
                    <a:lumMod val="10000"/>
                  </a:schemeClr>
                </a:solidFill>
              </a:rPr>
              <a:t>sinsityal</a:t>
            </a:r>
            <a:r>
              <a:rPr lang="en-GB" sz="2200" dirty="0">
                <a:solidFill>
                  <a:schemeClr val="bg2">
                    <a:lumMod val="10000"/>
                  </a:schemeClr>
                </a:solidFill>
              </a:rPr>
              <a:t> virus</a:t>
            </a:r>
            <a:endParaRPr lang="tr-TR" sz="2200" dirty="0">
              <a:solidFill>
                <a:schemeClr val="bg2">
                  <a:lumMod val="10000"/>
                </a:schemeClr>
              </a:solidFill>
            </a:endParaRPr>
          </a:p>
          <a:p>
            <a:pPr>
              <a:lnSpc>
                <a:spcPct val="100000"/>
              </a:lnSpc>
              <a:buFont typeface="Wingdings" panose="05000000000000000000" pitchFamily="2" charset="2"/>
              <a:buChar char="q"/>
            </a:pPr>
            <a:r>
              <a:rPr lang="en-GB" sz="2200" dirty="0" err="1">
                <a:solidFill>
                  <a:schemeClr val="bg2">
                    <a:lumMod val="10000"/>
                  </a:schemeClr>
                </a:solidFill>
              </a:rPr>
              <a:t>Adenovirüs</a:t>
            </a:r>
            <a:endParaRPr lang="tr-TR" sz="2200" dirty="0">
              <a:solidFill>
                <a:schemeClr val="bg2">
                  <a:lumMod val="10000"/>
                </a:schemeClr>
              </a:solidFill>
            </a:endParaRPr>
          </a:p>
          <a:p>
            <a:pPr>
              <a:lnSpc>
                <a:spcPct val="100000"/>
              </a:lnSpc>
              <a:buFont typeface="Wingdings" panose="05000000000000000000" pitchFamily="2" charset="2"/>
              <a:buChar char="q"/>
            </a:pPr>
            <a:r>
              <a:rPr lang="en-GB" sz="2200" dirty="0" err="1">
                <a:solidFill>
                  <a:schemeClr val="bg2">
                    <a:lumMod val="10000"/>
                  </a:schemeClr>
                </a:solidFill>
              </a:rPr>
              <a:t>Rinovirüs</a:t>
            </a:r>
            <a:endParaRPr lang="tr-TR" sz="2200" dirty="0">
              <a:solidFill>
                <a:schemeClr val="bg2">
                  <a:lumMod val="10000"/>
                </a:schemeClr>
              </a:solidFill>
            </a:endParaRPr>
          </a:p>
          <a:p>
            <a:pPr>
              <a:lnSpc>
                <a:spcPct val="100000"/>
              </a:lnSpc>
              <a:buFont typeface="Wingdings" panose="05000000000000000000" pitchFamily="2" charset="2"/>
              <a:buChar char="q"/>
            </a:pPr>
            <a:r>
              <a:rPr lang="en-GB" sz="2200" dirty="0" err="1">
                <a:solidFill>
                  <a:schemeClr val="bg2">
                    <a:lumMod val="10000"/>
                  </a:schemeClr>
                </a:solidFill>
              </a:rPr>
              <a:t>Sitomegalovirüs</a:t>
            </a:r>
            <a:endParaRPr lang="tr-TR" sz="2200" dirty="0">
              <a:solidFill>
                <a:schemeClr val="bg2">
                  <a:lumMod val="10000"/>
                </a:schemeClr>
              </a:solidFill>
            </a:endParaRPr>
          </a:p>
          <a:p>
            <a:pPr>
              <a:lnSpc>
                <a:spcPct val="100000"/>
              </a:lnSpc>
              <a:buFont typeface="Wingdings" panose="05000000000000000000" pitchFamily="2" charset="2"/>
              <a:buChar char="q"/>
            </a:pPr>
            <a:r>
              <a:rPr lang="en-GB" sz="2200" dirty="0" err="1">
                <a:solidFill>
                  <a:schemeClr val="bg2">
                    <a:lumMod val="10000"/>
                  </a:schemeClr>
                </a:solidFill>
              </a:rPr>
              <a:t>Metapnömovirüs</a:t>
            </a:r>
            <a:endParaRPr lang="tr-TR" sz="2200" dirty="0">
              <a:solidFill>
                <a:schemeClr val="bg2">
                  <a:lumMod val="10000"/>
                </a:schemeClr>
              </a:solidFill>
            </a:endParaRPr>
          </a:p>
          <a:p>
            <a:pPr>
              <a:lnSpc>
                <a:spcPct val="100000"/>
              </a:lnSpc>
              <a:buFont typeface="Wingdings" panose="05000000000000000000" pitchFamily="2" charset="2"/>
              <a:buChar char="q"/>
            </a:pPr>
            <a:r>
              <a:rPr lang="en-GB" sz="2200" dirty="0">
                <a:solidFill>
                  <a:schemeClr val="bg2">
                    <a:lumMod val="10000"/>
                  </a:schemeClr>
                </a:solidFill>
              </a:rPr>
              <a:t>Parainfluenza</a:t>
            </a:r>
            <a:endParaRPr lang="tr-TR" sz="2200" dirty="0">
              <a:solidFill>
                <a:schemeClr val="bg2">
                  <a:lumMod val="10000"/>
                </a:schemeClr>
              </a:solidFill>
            </a:endParaRPr>
          </a:p>
          <a:p>
            <a:pPr>
              <a:lnSpc>
                <a:spcPct val="100000"/>
              </a:lnSpc>
              <a:buFont typeface="Wingdings" panose="05000000000000000000" pitchFamily="2" charset="2"/>
              <a:buChar char="q"/>
            </a:pPr>
            <a:r>
              <a:rPr lang="tr-TR" b="1" dirty="0">
                <a:solidFill>
                  <a:schemeClr val="bg2">
                    <a:lumMod val="10000"/>
                  </a:schemeClr>
                </a:solidFill>
              </a:rPr>
              <a:t>SARS-CoV-2 </a:t>
            </a:r>
            <a:endParaRPr lang="en-GB" sz="2200" b="1"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1136178"/>
            <a:ext cx="2619375" cy="1743075"/>
          </a:xfrm>
          <a:prstGeom prst="rect">
            <a:avLst/>
          </a:prstGeom>
          <a:ln>
            <a:noFill/>
          </a:ln>
          <a:effectLst>
            <a:outerShdw blurRad="190500" algn="tl" rotWithShape="0">
              <a:srgbClr val="000000">
                <a:alpha val="70000"/>
              </a:srgbClr>
            </a:outerShdw>
          </a:effectLst>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0537" y="2821527"/>
            <a:ext cx="1809750" cy="2112423"/>
          </a:xfrm>
          <a:prstGeom prst="rect">
            <a:avLst/>
          </a:prstGeom>
          <a:ln>
            <a:noFill/>
          </a:ln>
          <a:effectLst>
            <a:outerShdw blurRad="190500" algn="tl" rotWithShape="0">
              <a:srgbClr val="000000">
                <a:alpha val="70000"/>
              </a:srgbClr>
            </a:outerShdw>
          </a:effectLst>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7476" y="4800600"/>
            <a:ext cx="2857500" cy="1600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6041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23" y="1737361"/>
            <a:ext cx="5094843" cy="4120514"/>
          </a:xfrm>
          <a:prstGeom prst="rect">
            <a:avLst/>
          </a:prstGeom>
        </p:spPr>
      </p:pic>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189772"/>
          </a:xfrm>
        </p:spPr>
        <p:txBody>
          <a:bodyPr>
            <a:normAutofit/>
          </a:bodyPr>
          <a:lstStyle/>
          <a:p>
            <a:r>
              <a:rPr lang="tr-TR" sz="4400" b="1" dirty="0">
                <a:solidFill>
                  <a:srgbClr val="5E67A0"/>
                </a:solidFill>
                <a:latin typeface="+mn-lt"/>
              </a:rPr>
              <a:t>Sunum Planı</a:t>
            </a:r>
            <a:endParaRPr lang="en-GB" sz="4400" b="1" dirty="0">
              <a:solidFill>
                <a:srgbClr val="5E67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4627451" y="1813560"/>
            <a:ext cx="4541520" cy="3453765"/>
          </a:xfrm>
          <a:solidFill>
            <a:schemeClr val="bg1"/>
          </a:solidFill>
        </p:spPr>
        <p:txBody>
          <a:bodyPr>
            <a:normAutofit/>
          </a:bodyPr>
          <a:lstStyle/>
          <a:p>
            <a:pPr>
              <a:lnSpc>
                <a:spcPct val="110000"/>
              </a:lnSpc>
              <a:buFont typeface="Wingdings" panose="05000000000000000000" pitchFamily="2" charset="2"/>
              <a:buChar char="q"/>
            </a:pPr>
            <a:r>
              <a:rPr lang="tr-TR" sz="2200" b="1" dirty="0">
                <a:solidFill>
                  <a:schemeClr val="bg2">
                    <a:lumMod val="10000"/>
                  </a:schemeClr>
                </a:solidFill>
              </a:rPr>
              <a:t>Tanımlar-Epidemiyoloji </a:t>
            </a:r>
          </a:p>
          <a:p>
            <a:pPr>
              <a:lnSpc>
                <a:spcPct val="110000"/>
              </a:lnSpc>
              <a:buFont typeface="Wingdings" panose="05000000000000000000" pitchFamily="2" charset="2"/>
              <a:buChar char="q"/>
            </a:pPr>
            <a:r>
              <a:rPr lang="tr-TR" sz="2200" b="1" dirty="0">
                <a:solidFill>
                  <a:schemeClr val="bg2">
                    <a:lumMod val="10000"/>
                  </a:schemeClr>
                </a:solidFill>
              </a:rPr>
              <a:t>Risk Faktörleri</a:t>
            </a:r>
          </a:p>
          <a:p>
            <a:pPr>
              <a:lnSpc>
                <a:spcPct val="110000"/>
              </a:lnSpc>
              <a:buFont typeface="Wingdings" panose="05000000000000000000" pitchFamily="2" charset="2"/>
              <a:buChar char="q"/>
            </a:pPr>
            <a:r>
              <a:rPr lang="tr-TR" sz="2200" b="1" dirty="0">
                <a:solidFill>
                  <a:schemeClr val="bg2">
                    <a:lumMod val="10000"/>
                  </a:schemeClr>
                </a:solidFill>
              </a:rPr>
              <a:t>Mortalite</a:t>
            </a:r>
          </a:p>
          <a:p>
            <a:pPr>
              <a:lnSpc>
                <a:spcPct val="110000"/>
              </a:lnSpc>
              <a:buFont typeface="Wingdings" panose="05000000000000000000" pitchFamily="2" charset="2"/>
              <a:buChar char="q"/>
            </a:pPr>
            <a:r>
              <a:rPr lang="tr-TR" sz="2200" b="1" dirty="0">
                <a:solidFill>
                  <a:schemeClr val="bg2">
                    <a:lumMod val="10000"/>
                  </a:schemeClr>
                </a:solidFill>
              </a:rPr>
              <a:t>Etkenler</a:t>
            </a:r>
          </a:p>
          <a:p>
            <a:pPr>
              <a:lnSpc>
                <a:spcPct val="110000"/>
              </a:lnSpc>
              <a:buFont typeface="Wingdings" panose="05000000000000000000" pitchFamily="2" charset="2"/>
              <a:buChar char="q"/>
            </a:pPr>
            <a:r>
              <a:rPr lang="tr-TR" sz="2200" b="1" dirty="0">
                <a:solidFill>
                  <a:schemeClr val="bg2">
                    <a:lumMod val="10000"/>
                  </a:schemeClr>
                </a:solidFill>
              </a:rPr>
              <a:t>Tanı</a:t>
            </a:r>
          </a:p>
          <a:p>
            <a:pPr>
              <a:lnSpc>
                <a:spcPct val="110000"/>
              </a:lnSpc>
              <a:buFont typeface="Wingdings" panose="05000000000000000000" pitchFamily="2" charset="2"/>
              <a:buChar char="q"/>
            </a:pPr>
            <a:r>
              <a:rPr lang="tr-TR" sz="2200" b="1" dirty="0">
                <a:solidFill>
                  <a:schemeClr val="bg2">
                    <a:lumMod val="10000"/>
                  </a:schemeClr>
                </a:solidFill>
              </a:rPr>
              <a:t>Tedavi</a:t>
            </a:r>
          </a:p>
          <a:p>
            <a:pPr>
              <a:lnSpc>
                <a:spcPct val="150000"/>
              </a:lnSpc>
              <a:buFont typeface="Wingdings" panose="05000000000000000000" pitchFamily="2" charset="2"/>
              <a:buChar char="q"/>
            </a:pPr>
            <a:endParaRPr lang="tr-TR" sz="2200" b="1" dirty="0">
              <a:solidFill>
                <a:schemeClr val="bg2">
                  <a:lumMod val="10000"/>
                </a:schemeClr>
              </a:solidFill>
            </a:endParaRPr>
          </a:p>
          <a:p>
            <a:pPr>
              <a:lnSpc>
                <a:spcPct val="150000"/>
              </a:lnSpc>
              <a:buFont typeface="Wingdings" panose="05000000000000000000" pitchFamily="2" charset="2"/>
              <a:buChar char="q"/>
            </a:pPr>
            <a:endParaRPr lang="tr-TR" sz="2200" b="1" dirty="0">
              <a:solidFill>
                <a:schemeClr val="bg2">
                  <a:lumMod val="10000"/>
                </a:schemeClr>
              </a:solidFill>
            </a:endParaRPr>
          </a:p>
          <a:p>
            <a:pPr marL="0" indent="0">
              <a:lnSpc>
                <a:spcPct val="150000"/>
              </a:lnSpc>
              <a:buNone/>
            </a:pPr>
            <a:endParaRPr lang="tr-TR" sz="2200" b="1" dirty="0">
              <a:solidFill>
                <a:schemeClr val="bg2">
                  <a:lumMod val="10000"/>
                </a:schemeClr>
              </a:solidFill>
            </a:endParaRPr>
          </a:p>
          <a:p>
            <a:pPr>
              <a:lnSpc>
                <a:spcPct val="150000"/>
              </a:lnSpc>
              <a:buFont typeface="Wingdings" panose="05000000000000000000" pitchFamily="2" charset="2"/>
              <a:buChar char="q"/>
            </a:pPr>
            <a:endParaRPr lang="en-GB" sz="2200" b="1"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3"/>
          <a:srcRect l="21985" r="19969"/>
          <a:stretch/>
        </p:blipFill>
        <p:spPr>
          <a:xfrm>
            <a:off x="10074799" y="355128"/>
            <a:ext cx="2039841" cy="1382232"/>
          </a:xfrm>
          <a:prstGeom prst="rect">
            <a:avLst/>
          </a:prstGeom>
        </p:spPr>
      </p:pic>
    </p:spTree>
    <p:extLst>
      <p:ext uri="{BB962C8B-B14F-4D97-AF65-F5344CB8AC3E}">
        <p14:creationId xmlns:p14="http://schemas.microsoft.com/office/powerpoint/2010/main" val="1338252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1"/>
                </a:solidFill>
                <a:latin typeface="+mn-lt"/>
              </a:rPr>
              <a:t>Etkenler</a:t>
            </a:r>
            <a:endParaRPr lang="en-GB" sz="4400" b="1" dirty="0">
              <a:solidFill>
                <a:schemeClr val="accent1"/>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306423" y="1937936"/>
            <a:ext cx="10360201" cy="4564936"/>
          </a:xfrm>
        </p:spPr>
        <p:txBody>
          <a:bodyPr numCol="1">
            <a:noAutofit/>
          </a:bodyPr>
          <a:lstStyle/>
          <a:p>
            <a:pPr marL="0" indent="0">
              <a:lnSpc>
                <a:spcPct val="100000"/>
              </a:lnSpc>
              <a:buNone/>
            </a:pPr>
            <a:r>
              <a:rPr lang="tr-TR" sz="2200" b="1" dirty="0" err="1">
                <a:solidFill>
                  <a:schemeClr val="bg2">
                    <a:lumMod val="10000"/>
                  </a:schemeClr>
                </a:solidFill>
              </a:rPr>
              <a:t>Fungal</a:t>
            </a:r>
            <a:r>
              <a:rPr lang="tr-TR" sz="2200" b="1" dirty="0">
                <a:solidFill>
                  <a:schemeClr val="bg2">
                    <a:lumMod val="10000"/>
                  </a:schemeClr>
                </a:solidFill>
              </a:rPr>
              <a:t> etkenler</a:t>
            </a:r>
          </a:p>
          <a:p>
            <a:pPr marL="0" indent="0">
              <a:lnSpc>
                <a:spcPct val="100000"/>
              </a:lnSpc>
              <a:buNone/>
            </a:pPr>
            <a:r>
              <a:rPr lang="tr-TR" sz="2200" dirty="0">
                <a:solidFill>
                  <a:schemeClr val="bg2">
                    <a:lumMod val="10000"/>
                  </a:schemeClr>
                </a:solidFill>
              </a:rPr>
              <a:t>Özellikle </a:t>
            </a:r>
            <a:r>
              <a:rPr lang="tr-TR" sz="2200" dirty="0" err="1">
                <a:solidFill>
                  <a:schemeClr val="bg2">
                    <a:lumMod val="10000"/>
                  </a:schemeClr>
                </a:solidFill>
              </a:rPr>
              <a:t>immunsupresif</a:t>
            </a:r>
            <a:r>
              <a:rPr lang="tr-TR" sz="2200" dirty="0">
                <a:solidFill>
                  <a:schemeClr val="bg2">
                    <a:lumMod val="10000"/>
                  </a:schemeClr>
                </a:solidFill>
              </a:rPr>
              <a:t> hastalarda, </a:t>
            </a:r>
          </a:p>
          <a:p>
            <a:pPr marL="292608" lvl="1" indent="0">
              <a:lnSpc>
                <a:spcPct val="100000"/>
              </a:lnSpc>
              <a:buNone/>
            </a:pPr>
            <a:r>
              <a:rPr lang="tr-TR" sz="2000" dirty="0">
                <a:solidFill>
                  <a:schemeClr val="bg2">
                    <a:lumMod val="10000"/>
                  </a:schemeClr>
                </a:solidFill>
              </a:rPr>
              <a:t>HIV</a:t>
            </a:r>
          </a:p>
          <a:p>
            <a:pPr marL="292608" lvl="1" indent="0">
              <a:lnSpc>
                <a:spcPct val="100000"/>
              </a:lnSpc>
              <a:buNone/>
            </a:pPr>
            <a:r>
              <a:rPr lang="tr-TR" sz="2000" dirty="0" err="1">
                <a:solidFill>
                  <a:schemeClr val="bg2">
                    <a:lumMod val="10000"/>
                  </a:schemeClr>
                </a:solidFill>
              </a:rPr>
              <a:t>Nötropeni</a:t>
            </a:r>
            <a:endParaRPr lang="tr-TR" sz="2000" dirty="0">
              <a:solidFill>
                <a:schemeClr val="bg2">
                  <a:lumMod val="10000"/>
                </a:schemeClr>
              </a:solidFill>
            </a:endParaRPr>
          </a:p>
          <a:p>
            <a:pPr marL="292608" lvl="1" indent="0">
              <a:lnSpc>
                <a:spcPct val="100000"/>
              </a:lnSpc>
              <a:buNone/>
            </a:pPr>
            <a:r>
              <a:rPr lang="tr-TR" sz="2000" dirty="0" err="1">
                <a:solidFill>
                  <a:schemeClr val="bg2">
                    <a:lumMod val="10000"/>
                  </a:schemeClr>
                </a:solidFill>
              </a:rPr>
              <a:t>İmmun</a:t>
            </a:r>
            <a:r>
              <a:rPr lang="tr-TR" sz="2000" dirty="0">
                <a:solidFill>
                  <a:schemeClr val="bg2">
                    <a:lumMod val="10000"/>
                  </a:schemeClr>
                </a:solidFill>
              </a:rPr>
              <a:t> yetmezlik</a:t>
            </a:r>
          </a:p>
          <a:p>
            <a:pPr marL="292608" lvl="1" indent="0">
              <a:lnSpc>
                <a:spcPct val="100000"/>
              </a:lnSpc>
              <a:buNone/>
            </a:pPr>
            <a:endParaRPr lang="tr-TR" sz="2000" dirty="0">
              <a:solidFill>
                <a:schemeClr val="bg2">
                  <a:lumMod val="10000"/>
                </a:schemeClr>
              </a:solidFill>
            </a:endParaRPr>
          </a:p>
          <a:p>
            <a:pPr marL="635508" lvl="1" indent="-342900">
              <a:lnSpc>
                <a:spcPct val="100000"/>
              </a:lnSpc>
              <a:buFont typeface="Wingdings" panose="05000000000000000000" pitchFamily="2" charset="2"/>
              <a:buChar char="q"/>
            </a:pPr>
            <a:r>
              <a:rPr lang="tr-TR" sz="2000" i="1" dirty="0" err="1">
                <a:solidFill>
                  <a:schemeClr val="bg2">
                    <a:lumMod val="10000"/>
                  </a:schemeClr>
                </a:solidFill>
              </a:rPr>
              <a:t>Aspergillus</a:t>
            </a:r>
            <a:r>
              <a:rPr lang="tr-TR" sz="2000" i="1" dirty="0">
                <a:solidFill>
                  <a:schemeClr val="bg2">
                    <a:lumMod val="10000"/>
                  </a:schemeClr>
                </a:solidFill>
              </a:rPr>
              <a:t> </a:t>
            </a:r>
            <a:r>
              <a:rPr lang="tr-TR" sz="2000" i="1" dirty="0" err="1">
                <a:solidFill>
                  <a:schemeClr val="bg2">
                    <a:lumMod val="10000"/>
                  </a:schemeClr>
                </a:solidFill>
              </a:rPr>
              <a:t>spp</a:t>
            </a:r>
            <a:r>
              <a:rPr lang="tr-TR" sz="2000" i="1" dirty="0">
                <a:solidFill>
                  <a:schemeClr val="bg2">
                    <a:lumMod val="10000"/>
                  </a:schemeClr>
                </a:solidFill>
              </a:rPr>
              <a:t>. </a:t>
            </a:r>
          </a:p>
          <a:p>
            <a:pPr marL="635508" lvl="1" indent="-342900">
              <a:lnSpc>
                <a:spcPct val="100000"/>
              </a:lnSpc>
              <a:buFont typeface="Wingdings" panose="05000000000000000000" pitchFamily="2" charset="2"/>
              <a:buChar char="q"/>
            </a:pPr>
            <a:r>
              <a:rPr lang="tr-TR" sz="2000" dirty="0" err="1">
                <a:solidFill>
                  <a:schemeClr val="bg2">
                    <a:lumMod val="10000"/>
                  </a:schemeClr>
                </a:solidFill>
              </a:rPr>
              <a:t>Mukormikoz</a:t>
            </a:r>
            <a:endParaRPr lang="tr-TR" sz="2000" dirty="0">
              <a:solidFill>
                <a:schemeClr val="bg2">
                  <a:lumMod val="10000"/>
                </a:schemeClr>
              </a:solidFill>
            </a:endParaRPr>
          </a:p>
          <a:p>
            <a:pPr marL="635508" lvl="1" indent="-342900">
              <a:lnSpc>
                <a:spcPct val="100000"/>
              </a:lnSpc>
              <a:buFont typeface="Wingdings" panose="05000000000000000000" pitchFamily="2" charset="2"/>
              <a:buChar char="q"/>
            </a:pPr>
            <a:r>
              <a:rPr lang="tr-TR" sz="2000" dirty="0">
                <a:solidFill>
                  <a:schemeClr val="bg2">
                    <a:lumMod val="10000"/>
                  </a:schemeClr>
                </a:solidFill>
              </a:rPr>
              <a:t>Nadiren </a:t>
            </a:r>
            <a:r>
              <a:rPr lang="tr-TR" sz="2000" dirty="0" err="1">
                <a:solidFill>
                  <a:schemeClr val="bg2">
                    <a:lumMod val="10000"/>
                  </a:schemeClr>
                </a:solidFill>
              </a:rPr>
              <a:t>kandida</a:t>
            </a:r>
            <a:endParaRPr lang="tr-TR" sz="2000" dirty="0">
              <a:solidFill>
                <a:schemeClr val="bg2">
                  <a:lumMod val="10000"/>
                </a:schemeClr>
              </a:solidFill>
            </a:endParaRPr>
          </a:p>
          <a:p>
            <a:pPr marL="292608" lvl="1" indent="0">
              <a:lnSpc>
                <a:spcPct val="100000"/>
              </a:lnSpc>
              <a:buNone/>
            </a:pPr>
            <a:endParaRPr lang="en-GB" sz="20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5" name="Resim 4"/>
          <p:cNvPicPr>
            <a:picLocks noChangeAspect="1"/>
          </p:cNvPicPr>
          <p:nvPr/>
        </p:nvPicPr>
        <p:blipFill>
          <a:blip r:embed="rId3"/>
          <a:stretch>
            <a:fillRect/>
          </a:stretch>
        </p:blipFill>
        <p:spPr>
          <a:xfrm>
            <a:off x="6486524" y="2182308"/>
            <a:ext cx="4143375" cy="3812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34659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err="1">
                <a:solidFill>
                  <a:schemeClr val="accent1"/>
                </a:solidFill>
                <a:latin typeface="+mn-lt"/>
              </a:rPr>
              <a:t>Patogenez</a:t>
            </a:r>
            <a:endParaRPr lang="en-GB" sz="4400" b="1" dirty="0">
              <a:solidFill>
                <a:schemeClr val="accent1"/>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734518" y="1805884"/>
            <a:ext cx="10360201" cy="4564936"/>
          </a:xfrm>
        </p:spPr>
        <p:txBody>
          <a:bodyPr numCol="2">
            <a:noAutofit/>
          </a:bodyPr>
          <a:lstStyle/>
          <a:p>
            <a:pPr marL="635508" lvl="1" indent="-342900">
              <a:lnSpc>
                <a:spcPct val="150000"/>
              </a:lnSpc>
              <a:buFont typeface="Wingdings" panose="05000000000000000000" pitchFamily="2" charset="2"/>
              <a:buChar char="q"/>
            </a:pPr>
            <a:r>
              <a:rPr lang="tr-TR" sz="2000" dirty="0" err="1">
                <a:solidFill>
                  <a:schemeClr val="bg2">
                    <a:lumMod val="10000"/>
                  </a:schemeClr>
                </a:solidFill>
              </a:rPr>
              <a:t>Nazofaringeal</a:t>
            </a:r>
            <a:r>
              <a:rPr lang="tr-TR" sz="2000" dirty="0">
                <a:solidFill>
                  <a:schemeClr val="bg2">
                    <a:lumMod val="10000"/>
                  </a:schemeClr>
                </a:solidFill>
              </a:rPr>
              <a:t> </a:t>
            </a:r>
            <a:r>
              <a:rPr lang="tr-TR" sz="2000" dirty="0" err="1">
                <a:solidFill>
                  <a:schemeClr val="bg2">
                    <a:lumMod val="10000"/>
                  </a:schemeClr>
                </a:solidFill>
              </a:rPr>
              <a:t>sekresyonların</a:t>
            </a:r>
            <a:r>
              <a:rPr lang="tr-TR" sz="2000" dirty="0">
                <a:solidFill>
                  <a:schemeClr val="bg2">
                    <a:lumMod val="10000"/>
                  </a:schemeClr>
                </a:solidFill>
              </a:rPr>
              <a:t> </a:t>
            </a:r>
            <a:r>
              <a:rPr lang="tr-TR" sz="2000" dirty="0" err="1">
                <a:solidFill>
                  <a:schemeClr val="bg2">
                    <a:lumMod val="10000"/>
                  </a:schemeClr>
                </a:solidFill>
              </a:rPr>
              <a:t>aspirasyonu</a:t>
            </a:r>
            <a:endParaRPr lang="tr-TR" sz="2000" dirty="0">
              <a:solidFill>
                <a:schemeClr val="bg2">
                  <a:lumMod val="10000"/>
                </a:schemeClr>
              </a:solidFill>
            </a:endParaRPr>
          </a:p>
          <a:p>
            <a:pPr marL="818388" lvl="2" indent="-342900">
              <a:lnSpc>
                <a:spcPct val="150000"/>
              </a:lnSpc>
              <a:buFont typeface="Wingdings" panose="05000000000000000000" pitchFamily="2" charset="2"/>
              <a:buChar char="q"/>
            </a:pPr>
            <a:r>
              <a:rPr lang="tr-TR" sz="1600" dirty="0">
                <a:solidFill>
                  <a:schemeClr val="bg2">
                    <a:lumMod val="10000"/>
                  </a:schemeClr>
                </a:solidFill>
              </a:rPr>
              <a:t>Mide </a:t>
            </a:r>
            <a:r>
              <a:rPr lang="tr-TR" sz="1600" dirty="0" err="1">
                <a:solidFill>
                  <a:schemeClr val="bg2">
                    <a:lumMod val="10000"/>
                  </a:schemeClr>
                </a:solidFill>
              </a:rPr>
              <a:t>asiditesinin</a:t>
            </a:r>
            <a:r>
              <a:rPr lang="tr-TR" sz="1600" dirty="0">
                <a:solidFill>
                  <a:schemeClr val="bg2">
                    <a:lumMod val="10000"/>
                  </a:schemeClr>
                </a:solidFill>
              </a:rPr>
              <a:t> azalması</a:t>
            </a:r>
          </a:p>
          <a:p>
            <a:pPr marL="818388" lvl="2" indent="-342900">
              <a:lnSpc>
                <a:spcPct val="150000"/>
              </a:lnSpc>
              <a:buFont typeface="Wingdings" panose="05000000000000000000" pitchFamily="2" charset="2"/>
              <a:buChar char="q"/>
            </a:pPr>
            <a:r>
              <a:rPr lang="tr-TR" sz="1600" dirty="0">
                <a:solidFill>
                  <a:schemeClr val="bg2">
                    <a:lumMod val="10000"/>
                  </a:schemeClr>
                </a:solidFill>
              </a:rPr>
              <a:t>N</a:t>
            </a:r>
            <a:r>
              <a:rPr lang="es-ES" sz="1600" dirty="0">
                <a:solidFill>
                  <a:schemeClr val="bg2">
                    <a:lumMod val="10000"/>
                  </a:schemeClr>
                </a:solidFill>
              </a:rPr>
              <a:t>azogastrik ya da entübasyon tüpü</a:t>
            </a:r>
            <a:endParaRPr lang="tr-TR" sz="1600" dirty="0">
              <a:solidFill>
                <a:schemeClr val="bg2">
                  <a:lumMod val="10000"/>
                </a:schemeClr>
              </a:solidFill>
            </a:endParaRPr>
          </a:p>
          <a:p>
            <a:pPr marL="818388" lvl="2" indent="-342900">
              <a:lnSpc>
                <a:spcPct val="150000"/>
              </a:lnSpc>
              <a:buFont typeface="Wingdings" panose="05000000000000000000" pitchFamily="2" charset="2"/>
              <a:buChar char="q"/>
            </a:pPr>
            <a:r>
              <a:rPr lang="en-GB" sz="1600" dirty="0" err="1">
                <a:solidFill>
                  <a:schemeClr val="bg2">
                    <a:lumMod val="10000"/>
                  </a:schemeClr>
                </a:solidFill>
              </a:rPr>
              <a:t>Orofaringeal</a:t>
            </a:r>
            <a:r>
              <a:rPr lang="en-GB" sz="1600" dirty="0">
                <a:solidFill>
                  <a:schemeClr val="bg2">
                    <a:lumMod val="10000"/>
                  </a:schemeClr>
                </a:solidFill>
              </a:rPr>
              <a:t> </a:t>
            </a:r>
            <a:r>
              <a:rPr lang="en-GB" sz="1600" dirty="0" err="1">
                <a:solidFill>
                  <a:schemeClr val="bg2">
                    <a:lumMod val="10000"/>
                  </a:schemeClr>
                </a:solidFill>
              </a:rPr>
              <a:t>kolonizasyon</a:t>
            </a:r>
            <a:r>
              <a:rPr lang="en-GB" sz="1600" dirty="0">
                <a:solidFill>
                  <a:schemeClr val="bg2">
                    <a:lumMod val="10000"/>
                  </a:schemeClr>
                </a:solidFill>
              </a:rPr>
              <a:t> </a:t>
            </a:r>
            <a:endParaRPr lang="tr-TR" sz="1600" dirty="0">
              <a:solidFill>
                <a:schemeClr val="bg2">
                  <a:lumMod val="10000"/>
                </a:schemeClr>
              </a:solidFill>
            </a:endParaRPr>
          </a:p>
          <a:p>
            <a:pPr marL="818388" lvl="2" indent="-342900">
              <a:lnSpc>
                <a:spcPct val="150000"/>
              </a:lnSpc>
              <a:buFont typeface="Wingdings" panose="05000000000000000000" pitchFamily="2" charset="2"/>
              <a:buChar char="q"/>
            </a:pPr>
            <a:r>
              <a:rPr lang="tr-TR" sz="1600" dirty="0">
                <a:solidFill>
                  <a:schemeClr val="bg2">
                    <a:lumMod val="10000"/>
                  </a:schemeClr>
                </a:solidFill>
              </a:rPr>
              <a:t>G</a:t>
            </a:r>
            <a:r>
              <a:rPr lang="en-GB" sz="1600" dirty="0" err="1">
                <a:solidFill>
                  <a:schemeClr val="bg2">
                    <a:lumMod val="10000"/>
                  </a:schemeClr>
                </a:solidFill>
              </a:rPr>
              <a:t>astrointestinal</a:t>
            </a:r>
            <a:r>
              <a:rPr lang="en-GB" sz="1600" dirty="0">
                <a:solidFill>
                  <a:schemeClr val="bg2">
                    <a:lumMod val="10000"/>
                  </a:schemeClr>
                </a:solidFill>
              </a:rPr>
              <a:t> </a:t>
            </a:r>
            <a:r>
              <a:rPr lang="en-GB" sz="1600" dirty="0" err="1">
                <a:solidFill>
                  <a:schemeClr val="bg2">
                    <a:lumMod val="10000"/>
                  </a:schemeClr>
                </a:solidFill>
              </a:rPr>
              <a:t>sistemde</a:t>
            </a:r>
            <a:r>
              <a:rPr lang="tr-TR" sz="1600" dirty="0">
                <a:solidFill>
                  <a:schemeClr val="bg2">
                    <a:lumMod val="10000"/>
                  </a:schemeClr>
                </a:solidFill>
              </a:rPr>
              <a:t> </a:t>
            </a:r>
            <a:r>
              <a:rPr lang="en-GB" sz="1600" dirty="0" err="1">
                <a:solidFill>
                  <a:schemeClr val="bg2">
                    <a:lumMod val="10000"/>
                  </a:schemeClr>
                </a:solidFill>
              </a:rPr>
              <a:t>koloniz</a:t>
            </a:r>
            <a:r>
              <a:rPr lang="tr-TR" sz="1600" dirty="0" err="1">
                <a:solidFill>
                  <a:schemeClr val="bg2">
                    <a:lumMod val="10000"/>
                  </a:schemeClr>
                </a:solidFill>
              </a:rPr>
              <a:t>asyon</a:t>
            </a:r>
            <a:endParaRPr lang="tr-TR" sz="1600" dirty="0">
              <a:solidFill>
                <a:schemeClr val="bg2">
                  <a:lumMod val="10000"/>
                </a:schemeClr>
              </a:solidFill>
            </a:endParaRPr>
          </a:p>
          <a:p>
            <a:pPr marL="292608" lvl="1" indent="0">
              <a:lnSpc>
                <a:spcPct val="150000"/>
              </a:lnSpc>
              <a:buNone/>
            </a:pPr>
            <a:endParaRPr lang="tr-TR" sz="2000" dirty="0">
              <a:solidFill>
                <a:schemeClr val="bg2">
                  <a:lumMod val="10000"/>
                </a:schemeClr>
              </a:solidFill>
            </a:endParaRPr>
          </a:p>
          <a:p>
            <a:pPr marL="635508" lvl="1" indent="-342900">
              <a:lnSpc>
                <a:spcPct val="150000"/>
              </a:lnSpc>
              <a:buFont typeface="Wingdings" panose="05000000000000000000" pitchFamily="2" charset="2"/>
              <a:buChar char="q"/>
            </a:pPr>
            <a:r>
              <a:rPr lang="tr-TR" sz="2000" dirty="0">
                <a:solidFill>
                  <a:schemeClr val="bg2">
                    <a:lumMod val="10000"/>
                  </a:schemeClr>
                </a:solidFill>
              </a:rPr>
              <a:t>B</a:t>
            </a:r>
            <a:r>
              <a:rPr lang="en-GB" sz="2000" dirty="0" err="1">
                <a:solidFill>
                  <a:schemeClr val="bg2">
                    <a:lumMod val="10000"/>
                  </a:schemeClr>
                </a:solidFill>
              </a:rPr>
              <a:t>akterilerin</a:t>
            </a:r>
            <a:r>
              <a:rPr lang="en-GB" sz="2000" dirty="0">
                <a:solidFill>
                  <a:schemeClr val="bg2">
                    <a:lumMod val="10000"/>
                  </a:schemeClr>
                </a:solidFill>
              </a:rPr>
              <a:t> </a:t>
            </a:r>
            <a:r>
              <a:rPr lang="en-GB" sz="2000" dirty="0" err="1">
                <a:solidFill>
                  <a:schemeClr val="bg2">
                    <a:lumMod val="10000"/>
                  </a:schemeClr>
                </a:solidFill>
              </a:rPr>
              <a:t>doğrudan</a:t>
            </a:r>
            <a:r>
              <a:rPr lang="en-GB" sz="2000" dirty="0">
                <a:solidFill>
                  <a:schemeClr val="bg2">
                    <a:lumMod val="10000"/>
                  </a:schemeClr>
                </a:solidFill>
              </a:rPr>
              <a:t> alt </a:t>
            </a:r>
            <a:r>
              <a:rPr lang="en-GB" sz="2000" dirty="0" err="1">
                <a:solidFill>
                  <a:schemeClr val="bg2">
                    <a:lumMod val="10000"/>
                  </a:schemeClr>
                </a:solidFill>
              </a:rPr>
              <a:t>solunum</a:t>
            </a:r>
            <a:r>
              <a:rPr lang="en-GB" sz="2000" dirty="0">
                <a:solidFill>
                  <a:schemeClr val="bg2">
                    <a:lumMod val="10000"/>
                  </a:schemeClr>
                </a:solidFill>
              </a:rPr>
              <a:t> </a:t>
            </a:r>
            <a:r>
              <a:rPr lang="en-GB" sz="2000" dirty="0" err="1">
                <a:solidFill>
                  <a:schemeClr val="bg2">
                    <a:lumMod val="10000"/>
                  </a:schemeClr>
                </a:solidFill>
              </a:rPr>
              <a:t>yoluna</a:t>
            </a:r>
            <a:r>
              <a:rPr lang="en-GB" sz="2000" dirty="0">
                <a:solidFill>
                  <a:schemeClr val="bg2">
                    <a:lumMod val="10000"/>
                  </a:schemeClr>
                </a:solidFill>
              </a:rPr>
              <a:t> </a:t>
            </a:r>
            <a:r>
              <a:rPr lang="en-GB" sz="2000" dirty="0" err="1">
                <a:solidFill>
                  <a:schemeClr val="bg2">
                    <a:lumMod val="10000"/>
                  </a:schemeClr>
                </a:solidFill>
              </a:rPr>
              <a:t>inokülasyonu</a:t>
            </a:r>
            <a:endParaRPr lang="tr-TR" sz="2000" dirty="0">
              <a:solidFill>
                <a:schemeClr val="bg2">
                  <a:lumMod val="10000"/>
                </a:schemeClr>
              </a:solidFill>
            </a:endParaRPr>
          </a:p>
          <a:p>
            <a:pPr marL="635508" lvl="1" indent="-342900">
              <a:lnSpc>
                <a:spcPct val="150000"/>
              </a:lnSpc>
              <a:buFont typeface="Wingdings" panose="05000000000000000000" pitchFamily="2" charset="2"/>
              <a:buChar char="q"/>
            </a:pPr>
            <a:endParaRPr lang="tr-TR" sz="2000" dirty="0">
              <a:solidFill>
                <a:schemeClr val="bg2">
                  <a:lumMod val="10000"/>
                </a:schemeClr>
              </a:solidFill>
            </a:endParaRPr>
          </a:p>
          <a:p>
            <a:pPr marL="635508" lvl="1" indent="-342900">
              <a:lnSpc>
                <a:spcPct val="150000"/>
              </a:lnSpc>
              <a:buFont typeface="Wingdings" panose="05000000000000000000" pitchFamily="2" charset="2"/>
              <a:buChar char="q"/>
            </a:pPr>
            <a:r>
              <a:rPr lang="en-GB" sz="2000" dirty="0" err="1">
                <a:solidFill>
                  <a:schemeClr val="bg2">
                    <a:lumMod val="10000"/>
                  </a:schemeClr>
                </a:solidFill>
              </a:rPr>
              <a:t>Hematolojik</a:t>
            </a:r>
            <a:r>
              <a:rPr lang="en-GB" sz="2000" dirty="0">
                <a:solidFill>
                  <a:schemeClr val="bg2">
                    <a:lumMod val="10000"/>
                  </a:schemeClr>
                </a:solidFill>
              </a:rPr>
              <a:t> </a:t>
            </a:r>
            <a:r>
              <a:rPr lang="en-GB" sz="2000" dirty="0" err="1">
                <a:solidFill>
                  <a:schemeClr val="bg2">
                    <a:lumMod val="10000"/>
                  </a:schemeClr>
                </a:solidFill>
              </a:rPr>
              <a:t>yayılım</a:t>
            </a:r>
            <a:r>
              <a:rPr lang="en-GB" sz="2000" dirty="0">
                <a:solidFill>
                  <a:schemeClr val="bg2">
                    <a:lumMod val="10000"/>
                  </a:schemeClr>
                </a:solidFill>
              </a:rPr>
              <a:t> </a:t>
            </a:r>
            <a:endParaRPr lang="tr-TR" sz="2000" dirty="0">
              <a:solidFill>
                <a:schemeClr val="bg2">
                  <a:lumMod val="10000"/>
                </a:schemeClr>
              </a:solidFill>
            </a:endParaRPr>
          </a:p>
          <a:p>
            <a:pPr marL="818388" lvl="2" indent="-342900">
              <a:lnSpc>
                <a:spcPct val="150000"/>
              </a:lnSpc>
              <a:buFont typeface="Wingdings" panose="05000000000000000000" pitchFamily="2" charset="2"/>
              <a:buChar char="q"/>
            </a:pPr>
            <a:r>
              <a:rPr lang="tr-TR" sz="1600" dirty="0">
                <a:solidFill>
                  <a:schemeClr val="bg2">
                    <a:lumMod val="10000"/>
                  </a:schemeClr>
                </a:solidFill>
              </a:rPr>
              <a:t>E</a:t>
            </a:r>
            <a:r>
              <a:rPr lang="en-GB" sz="1600" dirty="0" err="1">
                <a:solidFill>
                  <a:schemeClr val="bg2">
                    <a:lumMod val="10000"/>
                  </a:schemeClr>
                </a:solidFill>
              </a:rPr>
              <a:t>nfekte</a:t>
            </a:r>
            <a:r>
              <a:rPr lang="en-GB" sz="1600" dirty="0">
                <a:solidFill>
                  <a:schemeClr val="bg2">
                    <a:lumMod val="10000"/>
                  </a:schemeClr>
                </a:solidFill>
              </a:rPr>
              <a:t> </a:t>
            </a:r>
            <a:r>
              <a:rPr lang="en-GB" sz="1600" dirty="0" err="1">
                <a:solidFill>
                  <a:schemeClr val="bg2">
                    <a:lumMod val="10000"/>
                  </a:schemeClr>
                </a:solidFill>
              </a:rPr>
              <a:t>emboliler</a:t>
            </a:r>
            <a:endParaRPr lang="tr-TR" sz="1600" dirty="0">
              <a:solidFill>
                <a:schemeClr val="bg2">
                  <a:lumMod val="10000"/>
                </a:schemeClr>
              </a:solidFill>
            </a:endParaRPr>
          </a:p>
          <a:p>
            <a:pPr marL="818388" lvl="2" indent="-342900">
              <a:lnSpc>
                <a:spcPct val="150000"/>
              </a:lnSpc>
              <a:buFont typeface="Wingdings" panose="05000000000000000000" pitchFamily="2" charset="2"/>
              <a:buChar char="q"/>
            </a:pPr>
            <a:r>
              <a:rPr lang="tr-TR" sz="1600" dirty="0">
                <a:solidFill>
                  <a:schemeClr val="bg2">
                    <a:lumMod val="10000"/>
                  </a:schemeClr>
                </a:solidFill>
              </a:rPr>
              <a:t>A</a:t>
            </a:r>
            <a:r>
              <a:rPr lang="en-GB" sz="1600" dirty="0" err="1">
                <a:solidFill>
                  <a:schemeClr val="bg2">
                    <a:lumMod val="10000"/>
                  </a:schemeClr>
                </a:solidFill>
              </a:rPr>
              <a:t>bdominal</a:t>
            </a:r>
            <a:r>
              <a:rPr lang="en-GB" sz="1600" dirty="0">
                <a:solidFill>
                  <a:schemeClr val="bg2">
                    <a:lumMod val="10000"/>
                  </a:schemeClr>
                </a:solidFill>
              </a:rPr>
              <a:t> sepsis</a:t>
            </a:r>
            <a:endParaRPr lang="tr-TR" sz="1600" dirty="0">
              <a:solidFill>
                <a:schemeClr val="bg2">
                  <a:lumMod val="10000"/>
                </a:schemeClr>
              </a:solidFill>
            </a:endParaRPr>
          </a:p>
          <a:p>
            <a:pPr marL="818388" lvl="2" indent="-342900">
              <a:lnSpc>
                <a:spcPct val="150000"/>
              </a:lnSpc>
              <a:buFont typeface="Wingdings" panose="05000000000000000000" pitchFamily="2" charset="2"/>
              <a:buChar char="q"/>
            </a:pPr>
            <a:r>
              <a:rPr lang="tr-TR" sz="1600" dirty="0">
                <a:solidFill>
                  <a:schemeClr val="bg2">
                    <a:lumMod val="10000"/>
                  </a:schemeClr>
                </a:solidFill>
              </a:rPr>
              <a:t>İ</a:t>
            </a:r>
            <a:r>
              <a:rPr lang="en-GB" sz="1600" dirty="0" err="1">
                <a:solidFill>
                  <a:schemeClr val="bg2">
                    <a:lumMod val="10000"/>
                  </a:schemeClr>
                </a:solidFill>
              </a:rPr>
              <a:t>ntravenöz</a:t>
            </a:r>
            <a:r>
              <a:rPr lang="en-GB" sz="1600" dirty="0">
                <a:solidFill>
                  <a:schemeClr val="bg2">
                    <a:lumMod val="10000"/>
                  </a:schemeClr>
                </a:solidFill>
              </a:rPr>
              <a:t> </a:t>
            </a:r>
            <a:r>
              <a:rPr lang="en-GB" sz="1600" dirty="0" err="1">
                <a:solidFill>
                  <a:schemeClr val="bg2">
                    <a:lumMod val="10000"/>
                  </a:schemeClr>
                </a:solidFill>
              </a:rPr>
              <a:t>kateter</a:t>
            </a:r>
            <a:r>
              <a:rPr lang="en-GB" sz="1600" dirty="0">
                <a:solidFill>
                  <a:schemeClr val="bg2">
                    <a:lumMod val="10000"/>
                  </a:schemeClr>
                </a:solidFill>
              </a:rPr>
              <a:t> </a:t>
            </a:r>
            <a:r>
              <a:rPr lang="en-GB" sz="1600" dirty="0" err="1">
                <a:solidFill>
                  <a:schemeClr val="bg2">
                    <a:lumMod val="10000"/>
                  </a:schemeClr>
                </a:solidFill>
              </a:rPr>
              <a:t>enfeksiyonları</a:t>
            </a:r>
            <a:endParaRPr lang="en-GB" sz="16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496300" y="3867150"/>
            <a:ext cx="2814367" cy="2324416"/>
          </a:xfrm>
          <a:prstGeom prst="rect">
            <a:avLst/>
          </a:prstGeom>
        </p:spPr>
      </p:pic>
    </p:spTree>
    <p:extLst>
      <p:ext uri="{BB962C8B-B14F-4D97-AF65-F5344CB8AC3E}">
        <p14:creationId xmlns:p14="http://schemas.microsoft.com/office/powerpoint/2010/main" val="1924343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7D335-E07C-17E8-4EEB-E9F34D05E3EA}"/>
            </a:ext>
          </a:extLst>
        </p:cNvPr>
        <p:cNvGrpSpPr/>
        <p:nvPr/>
      </p:nvGrpSpPr>
      <p:grpSpPr>
        <a:xfrm>
          <a:off x="0" y="0"/>
          <a:ext cx="0" cy="0"/>
          <a:chOff x="0" y="0"/>
          <a:chExt cx="0" cy="0"/>
        </a:xfrm>
      </p:grpSpPr>
      <p:pic>
        <p:nvPicPr>
          <p:cNvPr id="8" name="Resim 7">
            <a:extLst>
              <a:ext uri="{FF2B5EF4-FFF2-40B4-BE49-F238E27FC236}">
                <a16:creationId xmlns:a16="http://schemas.microsoft.com/office/drawing/2014/main" id="{0B78D327-2A6A-F901-4810-E3049B627D8B}"/>
              </a:ext>
            </a:extLst>
          </p:cNvPr>
          <p:cNvPicPr>
            <a:picLocks noChangeAspect="1"/>
          </p:cNvPicPr>
          <p:nvPr/>
        </p:nvPicPr>
        <p:blipFill>
          <a:blip r:embed="rId2"/>
          <a:srcRect l="21985" r="19969"/>
          <a:stretch/>
        </p:blipFill>
        <p:spPr>
          <a:xfrm>
            <a:off x="9853592" y="136634"/>
            <a:ext cx="2039841" cy="1382232"/>
          </a:xfrm>
          <a:prstGeom prst="rect">
            <a:avLst/>
          </a:prstGeom>
        </p:spPr>
      </p:pic>
      <p:sp>
        <p:nvSpPr>
          <p:cNvPr id="2" name="Başlık 3">
            <a:extLst>
              <a:ext uri="{FF2B5EF4-FFF2-40B4-BE49-F238E27FC236}">
                <a16:creationId xmlns:a16="http://schemas.microsoft.com/office/drawing/2014/main" id="{E7150A80-FD42-FFC5-3558-F6581D700582}"/>
              </a:ext>
            </a:extLst>
          </p:cNvPr>
          <p:cNvSpPr txBox="1">
            <a:spLocks/>
          </p:cNvSpPr>
          <p:nvPr/>
        </p:nvSpPr>
        <p:spPr>
          <a:xfrm>
            <a:off x="1442721" y="2127166"/>
            <a:ext cx="7836746" cy="2013035"/>
          </a:xfrm>
          <a:prstGeom prst="rect">
            <a:avLst/>
          </a:prstGeom>
          <a:solidFill>
            <a:srgbClr val="666DA4"/>
          </a:solidFill>
          <a:scene3d>
            <a:camera prst="orthographicFront"/>
            <a:lightRig rig="threePt" dir="t"/>
          </a:scene3d>
          <a:sp3d>
            <a:bevelT w="501650" prst="coolSlant"/>
            <a:bevelB w="495300" h="50800" prst="softRound"/>
          </a:sp3d>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tr-TR" sz="6000" b="1" dirty="0">
                <a:solidFill>
                  <a:schemeClr val="bg1"/>
                </a:solidFill>
                <a:latin typeface="+mn-lt"/>
              </a:rPr>
              <a:t>TANI</a:t>
            </a:r>
          </a:p>
        </p:txBody>
      </p:sp>
    </p:spTree>
    <p:extLst>
      <p:ext uri="{BB962C8B-B14F-4D97-AF65-F5344CB8AC3E}">
        <p14:creationId xmlns:p14="http://schemas.microsoft.com/office/powerpoint/2010/main" val="4202439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rgbClr val="5E67A0"/>
                </a:solidFill>
                <a:latin typeface="+mn-lt"/>
              </a:rPr>
              <a:t>Tanı</a:t>
            </a:r>
            <a:endParaRPr lang="en-GB" sz="4400" b="1" dirty="0">
              <a:solidFill>
                <a:srgbClr val="5E67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734518" y="1805884"/>
            <a:ext cx="10360201" cy="4564936"/>
          </a:xfrm>
        </p:spPr>
        <p:txBody>
          <a:bodyPr numCol="1">
            <a:noAutofit/>
          </a:bodyPr>
          <a:lstStyle/>
          <a:p>
            <a:pPr marL="292608" lvl="1" indent="0">
              <a:lnSpc>
                <a:spcPct val="150000"/>
              </a:lnSpc>
              <a:buNone/>
            </a:pPr>
            <a:r>
              <a:rPr lang="tr-TR" sz="2400" b="1" dirty="0">
                <a:solidFill>
                  <a:schemeClr val="bg2">
                    <a:lumMod val="10000"/>
                  </a:schemeClr>
                </a:solidFill>
              </a:rPr>
              <a:t>Altın standart bir tanı yöntemi yok</a:t>
            </a:r>
          </a:p>
          <a:p>
            <a:pPr marL="818388" lvl="2" indent="-342900">
              <a:lnSpc>
                <a:spcPct val="150000"/>
              </a:lnSpc>
              <a:buFont typeface="Wingdings" panose="05000000000000000000" pitchFamily="2" charset="2"/>
              <a:buChar char="q"/>
            </a:pPr>
            <a:r>
              <a:rPr lang="tr-TR" sz="2000" dirty="0">
                <a:solidFill>
                  <a:schemeClr val="bg2">
                    <a:lumMod val="10000"/>
                  </a:schemeClr>
                </a:solidFill>
              </a:rPr>
              <a:t>Klinik bulgular</a:t>
            </a:r>
          </a:p>
          <a:p>
            <a:pPr marL="818388" lvl="2" indent="-342900">
              <a:lnSpc>
                <a:spcPct val="150000"/>
              </a:lnSpc>
              <a:buFont typeface="Wingdings" panose="05000000000000000000" pitchFamily="2" charset="2"/>
              <a:buChar char="q"/>
            </a:pPr>
            <a:r>
              <a:rPr lang="tr-TR" sz="2000" dirty="0">
                <a:solidFill>
                  <a:schemeClr val="bg2">
                    <a:lumMod val="10000"/>
                  </a:schemeClr>
                </a:solidFill>
              </a:rPr>
              <a:t>Radyolojik tetkikler </a:t>
            </a:r>
          </a:p>
          <a:p>
            <a:pPr marL="818388" lvl="2" indent="-342900">
              <a:lnSpc>
                <a:spcPct val="150000"/>
              </a:lnSpc>
              <a:buFont typeface="Wingdings" panose="05000000000000000000" pitchFamily="2" charset="2"/>
              <a:buChar char="q"/>
            </a:pPr>
            <a:r>
              <a:rPr lang="tr-TR" sz="2000" dirty="0">
                <a:solidFill>
                  <a:schemeClr val="bg2">
                    <a:lumMod val="10000"/>
                  </a:schemeClr>
                </a:solidFill>
              </a:rPr>
              <a:t>Mikrobiyolojik etkenler ile tanı konulmaktadır</a:t>
            </a: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2716" y="3476382"/>
            <a:ext cx="2786062" cy="2231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Resim 5"/>
          <p:cNvPicPr>
            <a:picLocks noChangeAspect="1"/>
          </p:cNvPicPr>
          <p:nvPr/>
        </p:nvPicPr>
        <p:blipFill rotWithShape="1">
          <a:blip r:embed="rId4">
            <a:extLst>
              <a:ext uri="{28A0092B-C50C-407E-A947-70E740481C1C}">
                <a14:useLocalDpi xmlns:a14="http://schemas.microsoft.com/office/drawing/2010/main" val="0"/>
              </a:ext>
            </a:extLst>
          </a:blip>
          <a:srcRect l="55500"/>
          <a:stretch/>
        </p:blipFill>
        <p:spPr>
          <a:xfrm>
            <a:off x="9742916" y="1754392"/>
            <a:ext cx="2200274" cy="17219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0277" y="4493063"/>
            <a:ext cx="2552700" cy="1790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451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rgbClr val="5E67A0"/>
                </a:solidFill>
                <a:latin typeface="+mn-lt"/>
              </a:rPr>
              <a:t>Tanı</a:t>
            </a:r>
            <a:endParaRPr lang="en-GB" sz="4400" b="1" dirty="0">
              <a:solidFill>
                <a:srgbClr val="5E67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734518" y="1805884"/>
            <a:ext cx="10360201" cy="4564936"/>
          </a:xfrm>
        </p:spPr>
        <p:txBody>
          <a:bodyPr numCol="1">
            <a:noAutofit/>
          </a:bodyPr>
          <a:lstStyle/>
          <a:p>
            <a:pPr marL="292608" lvl="1" indent="0">
              <a:lnSpc>
                <a:spcPct val="150000"/>
              </a:lnSpc>
              <a:buNone/>
            </a:pPr>
            <a:r>
              <a:rPr lang="tr-TR" sz="2400" b="1" dirty="0">
                <a:solidFill>
                  <a:schemeClr val="bg2">
                    <a:lumMod val="10000"/>
                  </a:schemeClr>
                </a:solidFill>
              </a:rPr>
              <a:t>Klinik bulgular</a:t>
            </a:r>
          </a:p>
          <a:p>
            <a:pPr marL="818388" lvl="2" indent="-342900">
              <a:lnSpc>
                <a:spcPct val="150000"/>
              </a:lnSpc>
              <a:buFont typeface="Wingdings" panose="05000000000000000000" pitchFamily="2" charset="2"/>
              <a:buChar char="q"/>
            </a:pPr>
            <a:r>
              <a:rPr lang="tr-TR" sz="2200" dirty="0">
                <a:solidFill>
                  <a:schemeClr val="bg2">
                    <a:lumMod val="10000"/>
                  </a:schemeClr>
                </a:solidFill>
              </a:rPr>
              <a:t>Öksürük</a:t>
            </a:r>
          </a:p>
          <a:p>
            <a:pPr marL="818388" lvl="2" indent="-342900">
              <a:lnSpc>
                <a:spcPct val="150000"/>
              </a:lnSpc>
              <a:buFont typeface="Wingdings" panose="05000000000000000000" pitchFamily="2" charset="2"/>
              <a:buChar char="q"/>
            </a:pPr>
            <a:r>
              <a:rPr lang="tr-TR" sz="2200" dirty="0">
                <a:solidFill>
                  <a:schemeClr val="bg2">
                    <a:lumMod val="10000"/>
                  </a:schemeClr>
                </a:solidFill>
              </a:rPr>
              <a:t>Ateş &gt;38°C ya da &lt;36°C </a:t>
            </a:r>
          </a:p>
          <a:p>
            <a:pPr marL="818388" lvl="2" indent="-342900">
              <a:lnSpc>
                <a:spcPct val="150000"/>
              </a:lnSpc>
              <a:buFont typeface="Wingdings" panose="05000000000000000000" pitchFamily="2" charset="2"/>
              <a:buChar char="q"/>
            </a:pPr>
            <a:r>
              <a:rPr lang="tr-TR" sz="2200" dirty="0" err="1">
                <a:solidFill>
                  <a:schemeClr val="bg2">
                    <a:lumMod val="10000"/>
                  </a:schemeClr>
                </a:solidFill>
              </a:rPr>
              <a:t>Hipoksi</a:t>
            </a:r>
            <a:endParaRPr lang="tr-TR" sz="2200" dirty="0">
              <a:solidFill>
                <a:schemeClr val="bg2">
                  <a:lumMod val="10000"/>
                </a:schemeClr>
              </a:solidFill>
            </a:endParaRPr>
          </a:p>
          <a:p>
            <a:pPr marL="818388" lvl="2" indent="-342900">
              <a:lnSpc>
                <a:spcPct val="150000"/>
              </a:lnSpc>
              <a:buFont typeface="Wingdings" panose="05000000000000000000" pitchFamily="2" charset="2"/>
              <a:buChar char="q"/>
            </a:pPr>
            <a:r>
              <a:rPr lang="tr-TR" sz="2200" dirty="0">
                <a:solidFill>
                  <a:schemeClr val="bg2">
                    <a:lumMod val="10000"/>
                  </a:schemeClr>
                </a:solidFill>
              </a:rPr>
              <a:t>Solunum sekresyonlarının miktarında artış, renginde koyulaşma</a:t>
            </a:r>
          </a:p>
          <a:p>
            <a:pPr marL="818388" lvl="2" indent="-342900">
              <a:lnSpc>
                <a:spcPct val="150000"/>
              </a:lnSpc>
              <a:buFont typeface="Wingdings" panose="05000000000000000000" pitchFamily="2" charset="2"/>
              <a:buChar char="q"/>
            </a:pPr>
            <a:r>
              <a:rPr lang="tr-TR" sz="2200" dirty="0">
                <a:solidFill>
                  <a:schemeClr val="bg2">
                    <a:lumMod val="10000"/>
                  </a:schemeClr>
                </a:solidFill>
              </a:rPr>
              <a:t>Solunum muayenesinde </a:t>
            </a:r>
            <a:r>
              <a:rPr lang="tr-TR" sz="2200" dirty="0" err="1">
                <a:solidFill>
                  <a:schemeClr val="bg2">
                    <a:lumMod val="10000"/>
                  </a:schemeClr>
                </a:solidFill>
              </a:rPr>
              <a:t>ral</a:t>
            </a:r>
            <a:r>
              <a:rPr lang="tr-TR" sz="2200" dirty="0">
                <a:solidFill>
                  <a:schemeClr val="bg2">
                    <a:lumMod val="10000"/>
                  </a:schemeClr>
                </a:solidFill>
              </a:rPr>
              <a:t> ya da </a:t>
            </a:r>
            <a:r>
              <a:rPr lang="tr-TR" sz="2200" dirty="0" err="1">
                <a:solidFill>
                  <a:schemeClr val="bg2">
                    <a:lumMod val="10000"/>
                  </a:schemeClr>
                </a:solidFill>
              </a:rPr>
              <a:t>bronşial</a:t>
            </a:r>
            <a:r>
              <a:rPr lang="tr-TR" sz="2200" dirty="0">
                <a:solidFill>
                  <a:schemeClr val="bg2">
                    <a:lumMod val="10000"/>
                  </a:schemeClr>
                </a:solidFill>
              </a:rPr>
              <a:t> ses saptanması</a:t>
            </a:r>
          </a:p>
          <a:p>
            <a:pPr marL="818388" lvl="2" indent="-342900">
              <a:lnSpc>
                <a:spcPct val="150000"/>
              </a:lnSpc>
              <a:buFont typeface="Wingdings" panose="05000000000000000000" pitchFamily="2" charset="2"/>
              <a:buChar char="q"/>
            </a:pPr>
            <a:r>
              <a:rPr lang="tr-TR" sz="2200" dirty="0" err="1">
                <a:solidFill>
                  <a:schemeClr val="bg2">
                    <a:lumMod val="10000"/>
                  </a:schemeClr>
                </a:solidFill>
              </a:rPr>
              <a:t>Plevral</a:t>
            </a:r>
            <a:r>
              <a:rPr lang="tr-TR" sz="2200" dirty="0">
                <a:solidFill>
                  <a:schemeClr val="bg2">
                    <a:lumMod val="10000"/>
                  </a:schemeClr>
                </a:solidFill>
              </a:rPr>
              <a:t> </a:t>
            </a:r>
            <a:r>
              <a:rPr lang="tr-TR" sz="2200" dirty="0" err="1">
                <a:solidFill>
                  <a:schemeClr val="bg2">
                    <a:lumMod val="10000"/>
                  </a:schemeClr>
                </a:solidFill>
              </a:rPr>
              <a:t>effüzyon</a:t>
            </a:r>
            <a:r>
              <a:rPr lang="tr-TR" sz="2200" dirty="0">
                <a:solidFill>
                  <a:schemeClr val="bg2">
                    <a:lumMod val="10000"/>
                  </a:schemeClr>
                </a:solidFill>
              </a:rPr>
              <a:t> geliştiyse ilgili alanda </a:t>
            </a:r>
            <a:r>
              <a:rPr lang="tr-TR" sz="2200" dirty="0" err="1">
                <a:solidFill>
                  <a:schemeClr val="bg2">
                    <a:lumMod val="10000"/>
                  </a:schemeClr>
                </a:solidFill>
              </a:rPr>
              <a:t>matite</a:t>
            </a:r>
            <a:r>
              <a:rPr lang="tr-TR" sz="2200" dirty="0">
                <a:solidFill>
                  <a:schemeClr val="bg2">
                    <a:lumMod val="10000"/>
                  </a:schemeClr>
                </a:solidFill>
              </a:rPr>
              <a:t> </a:t>
            </a: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55500"/>
          <a:stretch/>
        </p:blipFill>
        <p:spPr>
          <a:xfrm>
            <a:off x="8793430" y="2306327"/>
            <a:ext cx="3200216" cy="2504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89137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rgbClr val="5E67A0"/>
                </a:solidFill>
                <a:latin typeface="+mn-lt"/>
              </a:rPr>
              <a:t>Tanı</a:t>
            </a:r>
            <a:endParaRPr lang="en-GB" sz="4400" b="1" dirty="0">
              <a:solidFill>
                <a:srgbClr val="5E67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734518" y="1805884"/>
            <a:ext cx="10360201" cy="4564936"/>
          </a:xfrm>
        </p:spPr>
        <p:txBody>
          <a:bodyPr numCol="1">
            <a:noAutofit/>
          </a:bodyPr>
          <a:lstStyle/>
          <a:p>
            <a:pPr marL="292608" lvl="1" indent="0">
              <a:lnSpc>
                <a:spcPct val="150000"/>
              </a:lnSpc>
              <a:buNone/>
            </a:pPr>
            <a:r>
              <a:rPr lang="tr-TR" sz="2200" b="1" dirty="0">
                <a:solidFill>
                  <a:schemeClr val="bg2">
                    <a:lumMod val="10000"/>
                  </a:schemeClr>
                </a:solidFill>
              </a:rPr>
              <a:t>Radyolojik görüntüleme </a:t>
            </a:r>
          </a:p>
          <a:p>
            <a:pPr marL="818388" lvl="2" indent="-342900">
              <a:lnSpc>
                <a:spcPct val="150000"/>
              </a:lnSpc>
              <a:buFont typeface="Wingdings" panose="05000000000000000000" pitchFamily="2" charset="2"/>
              <a:buChar char="q"/>
            </a:pPr>
            <a:r>
              <a:rPr lang="tr-TR" sz="2200" dirty="0">
                <a:solidFill>
                  <a:schemeClr val="bg2">
                    <a:lumMod val="10000"/>
                  </a:schemeClr>
                </a:solidFill>
              </a:rPr>
              <a:t>Akciğer </a:t>
            </a:r>
            <a:r>
              <a:rPr lang="tr-TR" sz="2200" dirty="0" err="1">
                <a:solidFill>
                  <a:schemeClr val="bg2">
                    <a:lumMod val="10000"/>
                  </a:schemeClr>
                </a:solidFill>
              </a:rPr>
              <a:t>grafisinde</a:t>
            </a:r>
            <a:r>
              <a:rPr lang="tr-TR" sz="2200" dirty="0">
                <a:solidFill>
                  <a:schemeClr val="bg2">
                    <a:lumMod val="10000"/>
                  </a:schemeClr>
                </a:solidFill>
              </a:rPr>
              <a:t> yeni ve ilerleyici </a:t>
            </a:r>
            <a:r>
              <a:rPr lang="tr-TR" sz="2200" dirty="0" err="1">
                <a:solidFill>
                  <a:schemeClr val="bg2">
                    <a:lumMod val="10000"/>
                  </a:schemeClr>
                </a:solidFill>
              </a:rPr>
              <a:t>infiltrasyon</a:t>
            </a:r>
            <a:endParaRPr lang="tr-TR" sz="2200" dirty="0">
              <a:solidFill>
                <a:schemeClr val="bg2">
                  <a:lumMod val="10000"/>
                </a:schemeClr>
              </a:solidFill>
            </a:endParaRPr>
          </a:p>
          <a:p>
            <a:pPr marL="818388" lvl="2" indent="-342900">
              <a:lnSpc>
                <a:spcPct val="150000"/>
              </a:lnSpc>
              <a:buFont typeface="Wingdings" panose="05000000000000000000" pitchFamily="2" charset="2"/>
              <a:buChar char="q"/>
            </a:pPr>
            <a:r>
              <a:rPr lang="tr-TR" sz="2200" dirty="0">
                <a:solidFill>
                  <a:schemeClr val="bg2">
                    <a:lumMod val="10000"/>
                  </a:schemeClr>
                </a:solidFill>
              </a:rPr>
              <a:t>Konsolidasyon</a:t>
            </a:r>
          </a:p>
          <a:p>
            <a:pPr marL="818388" lvl="2" indent="-342900">
              <a:lnSpc>
                <a:spcPct val="150000"/>
              </a:lnSpc>
              <a:buFont typeface="Wingdings" panose="05000000000000000000" pitchFamily="2" charset="2"/>
              <a:buChar char="q"/>
            </a:pPr>
            <a:r>
              <a:rPr lang="tr-TR" sz="2200" dirty="0" err="1">
                <a:solidFill>
                  <a:schemeClr val="bg2">
                    <a:lumMod val="10000"/>
                  </a:schemeClr>
                </a:solidFill>
              </a:rPr>
              <a:t>Kavitasyon</a:t>
            </a:r>
            <a:endParaRPr lang="tr-TR" sz="2200" dirty="0">
              <a:solidFill>
                <a:schemeClr val="bg2">
                  <a:lumMod val="10000"/>
                </a:schemeClr>
              </a:solidFill>
            </a:endParaRPr>
          </a:p>
          <a:p>
            <a:pPr marL="818388" lvl="2" indent="-342900">
              <a:lnSpc>
                <a:spcPct val="150000"/>
              </a:lnSpc>
              <a:buFont typeface="Wingdings" panose="05000000000000000000" pitchFamily="2" charset="2"/>
              <a:buChar char="q"/>
            </a:pPr>
            <a:r>
              <a:rPr lang="tr-TR" sz="2200" dirty="0" err="1">
                <a:solidFill>
                  <a:schemeClr val="bg2">
                    <a:lumMod val="10000"/>
                  </a:schemeClr>
                </a:solidFill>
              </a:rPr>
              <a:t>Plevral</a:t>
            </a:r>
            <a:r>
              <a:rPr lang="tr-TR" sz="2200" dirty="0">
                <a:solidFill>
                  <a:schemeClr val="bg2">
                    <a:lumMod val="10000"/>
                  </a:schemeClr>
                </a:solidFill>
              </a:rPr>
              <a:t> </a:t>
            </a:r>
            <a:r>
              <a:rPr lang="tr-TR" sz="2200" dirty="0" err="1">
                <a:solidFill>
                  <a:schemeClr val="bg2">
                    <a:lumMod val="10000"/>
                  </a:schemeClr>
                </a:solidFill>
              </a:rPr>
              <a:t>effüzyon</a:t>
            </a:r>
            <a:endParaRPr lang="tr-TR" sz="22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681" y="3609975"/>
            <a:ext cx="2466975" cy="1847850"/>
          </a:xfrm>
          <a:prstGeom prst="rect">
            <a:avLst/>
          </a:prstGeom>
          <a:ln>
            <a:noFill/>
          </a:ln>
          <a:effectLst>
            <a:softEdge rad="112500"/>
          </a:effectLst>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580" y="1907127"/>
            <a:ext cx="2105025" cy="2181225"/>
          </a:xfrm>
          <a:prstGeom prst="rect">
            <a:avLst/>
          </a:prstGeom>
          <a:ln>
            <a:noFill/>
          </a:ln>
          <a:effectLst>
            <a:softEdge rad="112500"/>
          </a:effectLst>
        </p:spPr>
      </p:pic>
    </p:spTree>
    <p:extLst>
      <p:ext uri="{BB962C8B-B14F-4D97-AF65-F5344CB8AC3E}">
        <p14:creationId xmlns:p14="http://schemas.microsoft.com/office/powerpoint/2010/main" val="1973669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rgbClr val="5E67A0"/>
                </a:solidFill>
                <a:latin typeface="+mn-lt"/>
              </a:rPr>
              <a:t>Tanı</a:t>
            </a:r>
            <a:endParaRPr lang="en-GB" sz="4400" b="1" dirty="0">
              <a:solidFill>
                <a:srgbClr val="5E67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734518" y="1805884"/>
            <a:ext cx="10360201" cy="4564936"/>
          </a:xfrm>
        </p:spPr>
        <p:txBody>
          <a:bodyPr numCol="1">
            <a:noAutofit/>
          </a:bodyPr>
          <a:lstStyle/>
          <a:p>
            <a:pPr marL="292608" lvl="1" indent="0">
              <a:lnSpc>
                <a:spcPct val="150000"/>
              </a:lnSpc>
              <a:buNone/>
            </a:pPr>
            <a:r>
              <a:rPr lang="tr-TR" sz="2200" b="1" dirty="0">
                <a:solidFill>
                  <a:schemeClr val="bg2">
                    <a:lumMod val="10000"/>
                  </a:schemeClr>
                </a:solidFill>
              </a:rPr>
              <a:t>Radyolojik görüntüleme </a:t>
            </a:r>
          </a:p>
          <a:p>
            <a:pPr marL="818388" lvl="2" indent="-342900">
              <a:lnSpc>
                <a:spcPct val="150000"/>
              </a:lnSpc>
              <a:buFont typeface="Wingdings" panose="05000000000000000000" pitchFamily="2" charset="2"/>
              <a:buChar char="q"/>
            </a:pPr>
            <a:r>
              <a:rPr lang="tr-TR" sz="2200" dirty="0" err="1">
                <a:solidFill>
                  <a:schemeClr val="bg2">
                    <a:lumMod val="10000"/>
                  </a:schemeClr>
                </a:solidFill>
              </a:rPr>
              <a:t>Toraks</a:t>
            </a:r>
            <a:r>
              <a:rPr lang="tr-TR" sz="2200" dirty="0">
                <a:solidFill>
                  <a:schemeClr val="bg2">
                    <a:lumMod val="10000"/>
                  </a:schemeClr>
                </a:solidFill>
              </a:rPr>
              <a:t> Bilgisayarlı Tomografi (BT)’de </a:t>
            </a:r>
          </a:p>
          <a:p>
            <a:pPr marL="1001268" lvl="3" indent="-342900">
              <a:lnSpc>
                <a:spcPct val="150000"/>
              </a:lnSpc>
              <a:buFont typeface="Wingdings" panose="05000000000000000000" pitchFamily="2" charset="2"/>
              <a:buChar char="§"/>
            </a:pPr>
            <a:r>
              <a:rPr lang="tr-TR" sz="2200" dirty="0">
                <a:solidFill>
                  <a:schemeClr val="bg2">
                    <a:lumMod val="10000"/>
                  </a:schemeClr>
                </a:solidFill>
              </a:rPr>
              <a:t>Konsolidasyon</a:t>
            </a:r>
          </a:p>
          <a:p>
            <a:pPr marL="1001268" lvl="3" indent="-342900">
              <a:lnSpc>
                <a:spcPct val="150000"/>
              </a:lnSpc>
              <a:buFont typeface="Wingdings" panose="05000000000000000000" pitchFamily="2" charset="2"/>
              <a:buChar char="§"/>
            </a:pPr>
            <a:r>
              <a:rPr lang="tr-TR" sz="2200" dirty="0">
                <a:solidFill>
                  <a:schemeClr val="bg2">
                    <a:lumMod val="10000"/>
                  </a:schemeClr>
                </a:solidFill>
              </a:rPr>
              <a:t>Nodül/Nodüller/Kitle</a:t>
            </a:r>
          </a:p>
          <a:p>
            <a:pPr marL="1001268" lvl="3" indent="-342900">
              <a:lnSpc>
                <a:spcPct val="150000"/>
              </a:lnSpc>
              <a:buFont typeface="Wingdings" panose="05000000000000000000" pitchFamily="2" charset="2"/>
              <a:buChar char="§"/>
            </a:pPr>
            <a:r>
              <a:rPr lang="tr-TR" sz="2200" dirty="0">
                <a:solidFill>
                  <a:schemeClr val="bg2">
                    <a:lumMod val="10000"/>
                  </a:schemeClr>
                </a:solidFill>
              </a:rPr>
              <a:t>İnterstisyel/Retiküler infiltrasyon</a:t>
            </a:r>
          </a:p>
          <a:p>
            <a:pPr marL="1001268" lvl="3" indent="-342900">
              <a:lnSpc>
                <a:spcPct val="150000"/>
              </a:lnSpc>
              <a:buFont typeface="Wingdings" panose="05000000000000000000" pitchFamily="2" charset="2"/>
              <a:buChar char="§"/>
            </a:pPr>
            <a:r>
              <a:rPr lang="tr-TR" sz="2200" dirty="0">
                <a:solidFill>
                  <a:schemeClr val="bg2">
                    <a:lumMod val="10000"/>
                  </a:schemeClr>
                </a:solidFill>
              </a:rPr>
              <a:t>Buzlu cam infiltrasyonları</a:t>
            </a: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946" y="2373852"/>
            <a:ext cx="2987860" cy="2922048"/>
          </a:xfrm>
          <a:prstGeom prst="rect">
            <a:avLst/>
          </a:prstGeom>
        </p:spPr>
      </p:pic>
    </p:spTree>
    <p:extLst>
      <p:ext uri="{BB962C8B-B14F-4D97-AF65-F5344CB8AC3E}">
        <p14:creationId xmlns:p14="http://schemas.microsoft.com/office/powerpoint/2010/main" val="3345977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rgbClr val="5E67A0"/>
                </a:solidFill>
                <a:latin typeface="+mn-lt"/>
              </a:rPr>
              <a:t>Tanı</a:t>
            </a:r>
            <a:endParaRPr lang="en-GB" sz="4400" b="1" dirty="0">
              <a:solidFill>
                <a:srgbClr val="5E67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734518" y="1805884"/>
            <a:ext cx="6647357" cy="4564936"/>
          </a:xfrm>
        </p:spPr>
        <p:txBody>
          <a:bodyPr numCol="1">
            <a:noAutofit/>
          </a:bodyPr>
          <a:lstStyle/>
          <a:p>
            <a:pPr marL="292608" lvl="1" indent="0">
              <a:lnSpc>
                <a:spcPct val="150000"/>
              </a:lnSpc>
              <a:buNone/>
            </a:pPr>
            <a:r>
              <a:rPr lang="tr-TR" sz="2200" b="1" dirty="0">
                <a:solidFill>
                  <a:schemeClr val="bg2">
                    <a:lumMod val="10000"/>
                  </a:schemeClr>
                </a:solidFill>
              </a:rPr>
              <a:t>Mikrobiyolojik Örnekleme</a:t>
            </a:r>
          </a:p>
          <a:p>
            <a:pPr marL="818388" lvl="2" indent="-342900">
              <a:lnSpc>
                <a:spcPct val="150000"/>
              </a:lnSpc>
              <a:buFont typeface="Wingdings" panose="05000000000000000000" pitchFamily="2" charset="2"/>
              <a:buChar char="q"/>
            </a:pPr>
            <a:r>
              <a:rPr lang="tr-TR" sz="2200" dirty="0" err="1">
                <a:solidFill>
                  <a:schemeClr val="bg2">
                    <a:lumMod val="10000"/>
                  </a:schemeClr>
                </a:solidFill>
              </a:rPr>
              <a:t>İnvaziv</a:t>
            </a:r>
            <a:r>
              <a:rPr lang="tr-TR" sz="2200" dirty="0">
                <a:solidFill>
                  <a:schemeClr val="bg2">
                    <a:lumMod val="10000"/>
                  </a:schemeClr>
                </a:solidFill>
              </a:rPr>
              <a:t> örnekleme- </a:t>
            </a:r>
            <a:r>
              <a:rPr lang="tr-TR" sz="2200" dirty="0" err="1">
                <a:solidFill>
                  <a:schemeClr val="bg2">
                    <a:lumMod val="10000"/>
                  </a:schemeClr>
                </a:solidFill>
              </a:rPr>
              <a:t>Fiberoptik</a:t>
            </a:r>
            <a:r>
              <a:rPr lang="tr-TR" sz="2200" dirty="0">
                <a:solidFill>
                  <a:schemeClr val="bg2">
                    <a:lumMod val="10000"/>
                  </a:schemeClr>
                </a:solidFill>
              </a:rPr>
              <a:t> </a:t>
            </a:r>
            <a:r>
              <a:rPr lang="tr-TR" sz="2200" dirty="0" err="1">
                <a:solidFill>
                  <a:schemeClr val="bg2">
                    <a:lumMod val="10000"/>
                  </a:schemeClr>
                </a:solidFill>
              </a:rPr>
              <a:t>bronkoskopi</a:t>
            </a:r>
            <a:r>
              <a:rPr lang="tr-TR" sz="2200" dirty="0">
                <a:solidFill>
                  <a:schemeClr val="bg2">
                    <a:lumMod val="10000"/>
                  </a:schemeClr>
                </a:solidFill>
              </a:rPr>
              <a:t> eşliğinde örnek alımı</a:t>
            </a:r>
          </a:p>
          <a:p>
            <a:pPr marL="818388" lvl="2" indent="-342900">
              <a:lnSpc>
                <a:spcPct val="150000"/>
              </a:lnSpc>
              <a:buFont typeface="Wingdings" panose="05000000000000000000" pitchFamily="2" charset="2"/>
              <a:buChar char="q"/>
            </a:pPr>
            <a:r>
              <a:rPr lang="tr-TR" sz="2200" dirty="0" err="1">
                <a:solidFill>
                  <a:schemeClr val="bg2">
                    <a:lumMod val="10000"/>
                  </a:schemeClr>
                </a:solidFill>
              </a:rPr>
              <a:t>Non-invazif</a:t>
            </a:r>
            <a:r>
              <a:rPr lang="tr-TR" sz="2200" dirty="0">
                <a:solidFill>
                  <a:schemeClr val="bg2">
                    <a:lumMod val="10000"/>
                  </a:schemeClr>
                </a:solidFill>
              </a:rPr>
              <a:t> örnekleme- </a:t>
            </a:r>
            <a:r>
              <a:rPr lang="tr-TR" sz="2200" dirty="0" err="1">
                <a:solidFill>
                  <a:schemeClr val="bg2">
                    <a:lumMod val="10000"/>
                  </a:schemeClr>
                </a:solidFill>
              </a:rPr>
              <a:t>Endotrakeal</a:t>
            </a:r>
            <a:r>
              <a:rPr lang="tr-TR" sz="2200" dirty="0">
                <a:solidFill>
                  <a:schemeClr val="bg2">
                    <a:lumMod val="10000"/>
                  </a:schemeClr>
                </a:solidFill>
              </a:rPr>
              <a:t> </a:t>
            </a:r>
            <a:r>
              <a:rPr lang="tr-TR" sz="2200" dirty="0" err="1">
                <a:solidFill>
                  <a:schemeClr val="bg2">
                    <a:lumMod val="10000"/>
                  </a:schemeClr>
                </a:solidFill>
              </a:rPr>
              <a:t>aspirat</a:t>
            </a:r>
            <a:r>
              <a:rPr lang="tr-TR" sz="2200" dirty="0">
                <a:solidFill>
                  <a:schemeClr val="bg2">
                    <a:lumMod val="10000"/>
                  </a:schemeClr>
                </a:solidFill>
              </a:rPr>
              <a:t> ya da </a:t>
            </a:r>
            <a:r>
              <a:rPr lang="tr-TR" sz="2200" dirty="0" err="1">
                <a:solidFill>
                  <a:schemeClr val="bg2">
                    <a:lumMod val="10000"/>
                  </a:schemeClr>
                </a:solidFill>
              </a:rPr>
              <a:t>ekspektore</a:t>
            </a:r>
            <a:r>
              <a:rPr lang="tr-TR" sz="2200" dirty="0">
                <a:solidFill>
                  <a:schemeClr val="bg2">
                    <a:lumMod val="10000"/>
                  </a:schemeClr>
                </a:solidFill>
              </a:rPr>
              <a:t> balgam örneği</a:t>
            </a:r>
          </a:p>
          <a:p>
            <a:pPr marL="818388" lvl="2" indent="-342900">
              <a:lnSpc>
                <a:spcPct val="150000"/>
              </a:lnSpc>
              <a:buFont typeface="Wingdings" panose="05000000000000000000" pitchFamily="2" charset="2"/>
              <a:buChar char="q"/>
            </a:pPr>
            <a:endParaRPr lang="tr-TR" sz="18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620125" y="2509837"/>
            <a:ext cx="2700337" cy="2899440"/>
          </a:xfrm>
          <a:prstGeom prst="rect">
            <a:avLst/>
          </a:prstGeom>
        </p:spPr>
      </p:pic>
    </p:spTree>
    <p:extLst>
      <p:ext uri="{BB962C8B-B14F-4D97-AF65-F5344CB8AC3E}">
        <p14:creationId xmlns:p14="http://schemas.microsoft.com/office/powerpoint/2010/main" val="1960791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rgbClr val="5E67A0"/>
                </a:solidFill>
                <a:latin typeface="+mn-lt"/>
              </a:rPr>
              <a:t>Tanı</a:t>
            </a:r>
            <a:endParaRPr lang="en-GB" sz="4400" b="1" dirty="0">
              <a:solidFill>
                <a:srgbClr val="5E67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734518" y="1805884"/>
            <a:ext cx="10360201" cy="4564936"/>
          </a:xfrm>
        </p:spPr>
        <p:txBody>
          <a:bodyPr numCol="1">
            <a:noAutofit/>
          </a:bodyPr>
          <a:lstStyle/>
          <a:p>
            <a:pPr marL="292608" lvl="1" indent="0">
              <a:lnSpc>
                <a:spcPct val="150000"/>
              </a:lnSpc>
              <a:buNone/>
            </a:pPr>
            <a:r>
              <a:rPr lang="tr-TR" sz="2200" b="1" dirty="0">
                <a:solidFill>
                  <a:schemeClr val="bg2">
                    <a:lumMod val="10000"/>
                  </a:schemeClr>
                </a:solidFill>
              </a:rPr>
              <a:t>Mikrobiyolojik örnekleme</a:t>
            </a:r>
          </a:p>
          <a:p>
            <a:pPr marL="818388" lvl="2" indent="-342900">
              <a:lnSpc>
                <a:spcPct val="150000"/>
              </a:lnSpc>
              <a:buFont typeface="Wingdings" panose="05000000000000000000" pitchFamily="2" charset="2"/>
              <a:buChar char="q"/>
            </a:pPr>
            <a:r>
              <a:rPr lang="tr-TR" sz="2200" dirty="0">
                <a:solidFill>
                  <a:schemeClr val="bg2">
                    <a:lumMod val="10000"/>
                  </a:schemeClr>
                </a:solidFill>
              </a:rPr>
              <a:t>Uygun balgam örneği:, Gram boyamada</a:t>
            </a:r>
          </a:p>
          <a:p>
            <a:pPr marL="1001268" lvl="3" indent="-342900">
              <a:lnSpc>
                <a:spcPct val="150000"/>
              </a:lnSpc>
              <a:buFont typeface="Wingdings" panose="05000000000000000000" pitchFamily="2" charset="2"/>
              <a:buChar char="§"/>
            </a:pPr>
            <a:r>
              <a:rPr lang="tr-TR" sz="2200" dirty="0">
                <a:solidFill>
                  <a:schemeClr val="bg2">
                    <a:lumMod val="10000"/>
                  </a:schemeClr>
                </a:solidFill>
              </a:rPr>
              <a:t>Her alanda </a:t>
            </a:r>
            <a:r>
              <a:rPr lang="tr-TR" sz="2200" dirty="0" err="1">
                <a:solidFill>
                  <a:schemeClr val="bg2">
                    <a:lumMod val="10000"/>
                  </a:schemeClr>
                </a:solidFill>
              </a:rPr>
              <a:t>skuamöz</a:t>
            </a:r>
            <a:r>
              <a:rPr lang="tr-TR" sz="2200" dirty="0">
                <a:solidFill>
                  <a:schemeClr val="bg2">
                    <a:lumMod val="10000"/>
                  </a:schemeClr>
                </a:solidFill>
              </a:rPr>
              <a:t> </a:t>
            </a:r>
            <a:r>
              <a:rPr lang="tr-TR" sz="2200" dirty="0" err="1">
                <a:solidFill>
                  <a:schemeClr val="bg2">
                    <a:lumMod val="10000"/>
                  </a:schemeClr>
                </a:solidFill>
              </a:rPr>
              <a:t>epitel</a:t>
            </a:r>
            <a:r>
              <a:rPr lang="tr-TR" sz="2200" dirty="0">
                <a:solidFill>
                  <a:schemeClr val="bg2">
                    <a:lumMod val="10000"/>
                  </a:schemeClr>
                </a:solidFill>
              </a:rPr>
              <a:t> hücrelerinin 10’un altında </a:t>
            </a:r>
          </a:p>
          <a:p>
            <a:pPr marL="1001268" lvl="3" indent="-342900">
              <a:lnSpc>
                <a:spcPct val="150000"/>
              </a:lnSpc>
              <a:buFont typeface="Wingdings" panose="05000000000000000000" pitchFamily="2" charset="2"/>
              <a:buChar char="§"/>
            </a:pPr>
            <a:r>
              <a:rPr lang="tr-TR" sz="2200" dirty="0" err="1">
                <a:solidFill>
                  <a:schemeClr val="bg2">
                    <a:lumMod val="10000"/>
                  </a:schemeClr>
                </a:solidFill>
              </a:rPr>
              <a:t>Polimorfonükleer</a:t>
            </a:r>
            <a:r>
              <a:rPr lang="tr-TR" sz="2200" dirty="0">
                <a:solidFill>
                  <a:schemeClr val="bg2">
                    <a:lumMod val="10000"/>
                  </a:schemeClr>
                </a:solidFill>
              </a:rPr>
              <a:t> hücre sayısının 25’in üzerinde</a:t>
            </a:r>
            <a:endParaRPr lang="tr-TR" sz="18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1076" y="2815359"/>
            <a:ext cx="2493644" cy="3113953"/>
          </a:xfrm>
          <a:prstGeom prst="rect">
            <a:avLst/>
          </a:prstGeom>
          <a:ln>
            <a:noFill/>
          </a:ln>
          <a:effectLst>
            <a:softEdge rad="112500"/>
          </a:effectLst>
        </p:spPr>
      </p:pic>
    </p:spTree>
    <p:extLst>
      <p:ext uri="{BB962C8B-B14F-4D97-AF65-F5344CB8AC3E}">
        <p14:creationId xmlns:p14="http://schemas.microsoft.com/office/powerpoint/2010/main" val="1221603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rgbClr val="5E67A0"/>
                </a:solidFill>
                <a:latin typeface="+mn-lt"/>
              </a:rPr>
              <a:t>Tanı</a:t>
            </a:r>
            <a:endParaRPr lang="en-GB" sz="4400" b="1" dirty="0">
              <a:solidFill>
                <a:srgbClr val="5E67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734518" y="1805884"/>
            <a:ext cx="10360201" cy="4564936"/>
          </a:xfrm>
        </p:spPr>
        <p:txBody>
          <a:bodyPr numCol="1">
            <a:noAutofit/>
          </a:bodyPr>
          <a:lstStyle/>
          <a:p>
            <a:pPr marL="292608" lvl="1" indent="0">
              <a:lnSpc>
                <a:spcPct val="150000"/>
              </a:lnSpc>
              <a:buNone/>
            </a:pPr>
            <a:r>
              <a:rPr lang="tr-TR" sz="2200" b="1" dirty="0">
                <a:solidFill>
                  <a:schemeClr val="bg2">
                    <a:lumMod val="10000"/>
                  </a:schemeClr>
                </a:solidFill>
              </a:rPr>
              <a:t>Mikrobiyolojik örnekleme</a:t>
            </a:r>
          </a:p>
          <a:p>
            <a:pPr marL="818388" lvl="2" indent="-342900">
              <a:lnSpc>
                <a:spcPct val="150000"/>
              </a:lnSpc>
              <a:buFont typeface="Wingdings" panose="05000000000000000000" pitchFamily="2" charset="2"/>
              <a:buChar char="q"/>
            </a:pPr>
            <a:r>
              <a:rPr lang="tr-TR" sz="2200" dirty="0">
                <a:solidFill>
                  <a:schemeClr val="bg2">
                    <a:lumMod val="10000"/>
                  </a:schemeClr>
                </a:solidFill>
              </a:rPr>
              <a:t>Kültürde üreme</a:t>
            </a:r>
          </a:p>
          <a:p>
            <a:pPr marL="818388" lvl="2" indent="-342900">
              <a:lnSpc>
                <a:spcPct val="150000"/>
              </a:lnSpc>
              <a:buFont typeface="Wingdings" panose="05000000000000000000" pitchFamily="2" charset="2"/>
              <a:buChar char="q"/>
            </a:pPr>
            <a:r>
              <a:rPr lang="tr-TR" sz="2200" dirty="0">
                <a:solidFill>
                  <a:schemeClr val="bg2">
                    <a:lumMod val="10000"/>
                  </a:schemeClr>
                </a:solidFill>
              </a:rPr>
              <a:t>Kan kültüründe üreme</a:t>
            </a:r>
          </a:p>
          <a:p>
            <a:pPr marL="818388" lvl="2" indent="-342900">
              <a:lnSpc>
                <a:spcPct val="150000"/>
              </a:lnSpc>
              <a:buFont typeface="Wingdings" panose="05000000000000000000" pitchFamily="2" charset="2"/>
              <a:buChar char="q"/>
            </a:pPr>
            <a:r>
              <a:rPr lang="tr-TR" sz="2200" dirty="0">
                <a:solidFill>
                  <a:schemeClr val="bg2">
                    <a:lumMod val="10000"/>
                  </a:schemeClr>
                </a:solidFill>
              </a:rPr>
              <a:t>PCR testleri (Özellikle </a:t>
            </a:r>
            <a:r>
              <a:rPr lang="tr-TR" sz="2200" dirty="0" err="1">
                <a:solidFill>
                  <a:schemeClr val="bg2">
                    <a:lumMod val="10000"/>
                  </a:schemeClr>
                </a:solidFill>
              </a:rPr>
              <a:t>viral</a:t>
            </a:r>
            <a:r>
              <a:rPr lang="tr-TR" sz="2200" dirty="0">
                <a:solidFill>
                  <a:schemeClr val="bg2">
                    <a:lumMod val="10000"/>
                  </a:schemeClr>
                </a:solidFill>
              </a:rPr>
              <a:t> etkenler için)</a:t>
            </a:r>
          </a:p>
          <a:p>
            <a:pPr marL="818388" lvl="2" indent="-342900">
              <a:lnSpc>
                <a:spcPct val="150000"/>
              </a:lnSpc>
              <a:buFont typeface="Wingdings" panose="05000000000000000000" pitchFamily="2" charset="2"/>
              <a:buChar char="q"/>
            </a:pPr>
            <a:r>
              <a:rPr lang="tr-TR" sz="2200" dirty="0">
                <a:solidFill>
                  <a:schemeClr val="bg2">
                    <a:lumMod val="10000"/>
                  </a:schemeClr>
                </a:solidFill>
              </a:rPr>
              <a:t>Sendromik paneller (viral, bakteriyel etkenler ve direnç genleri)</a:t>
            </a:r>
            <a:endParaRPr lang="tr-TR" sz="18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spTree>
    <p:extLst>
      <p:ext uri="{BB962C8B-B14F-4D97-AF65-F5344CB8AC3E}">
        <p14:creationId xmlns:p14="http://schemas.microsoft.com/office/powerpoint/2010/main" val="44725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64CEFECE-661A-CC8F-945E-AF7247F13E71}"/>
              </a:ext>
            </a:extLst>
          </p:cNvPr>
          <p:cNvSpPr>
            <a:spLocks noGrp="1"/>
          </p:cNvSpPr>
          <p:nvPr>
            <p:ph type="ctrTitle"/>
          </p:nvPr>
        </p:nvSpPr>
        <p:spPr>
          <a:xfrm>
            <a:off x="1468121" y="2338832"/>
            <a:ext cx="7836746" cy="2013035"/>
          </a:xfrm>
          <a:solidFill>
            <a:srgbClr val="FF9900"/>
          </a:solidFill>
          <a:scene3d>
            <a:camera prst="orthographicFront"/>
            <a:lightRig rig="threePt" dir="t"/>
          </a:scene3d>
          <a:sp3d>
            <a:bevelT w="501650" prst="coolSlant"/>
            <a:bevelB w="495300" h="50800" prst="softRound"/>
          </a:sp3d>
        </p:spPr>
        <p:txBody>
          <a:bodyPr>
            <a:normAutofit/>
          </a:bodyPr>
          <a:lstStyle/>
          <a:p>
            <a:r>
              <a:rPr lang="tr-TR" sz="7200" b="1" dirty="0">
                <a:solidFill>
                  <a:schemeClr val="bg1"/>
                </a:solidFill>
                <a:latin typeface="+mn-lt"/>
              </a:rPr>
              <a:t>TANIMLAR-EPİDEMİYOLOJİ</a:t>
            </a:r>
          </a:p>
        </p:txBody>
      </p:sp>
      <p:pic>
        <p:nvPicPr>
          <p:cNvPr id="8" name="Resim 7">
            <a:extLst>
              <a:ext uri="{FF2B5EF4-FFF2-40B4-BE49-F238E27FC236}">
                <a16:creationId xmlns:a16="http://schemas.microsoft.com/office/drawing/2014/main" id="{1571A4E9-E17E-3934-CD02-F728926578DF}"/>
              </a:ext>
            </a:extLst>
          </p:cNvPr>
          <p:cNvPicPr>
            <a:picLocks noChangeAspect="1"/>
          </p:cNvPicPr>
          <p:nvPr/>
        </p:nvPicPr>
        <p:blipFill>
          <a:blip r:embed="rId2"/>
          <a:srcRect l="21985" r="19969"/>
          <a:stretch/>
        </p:blipFill>
        <p:spPr>
          <a:xfrm>
            <a:off x="9853592" y="136634"/>
            <a:ext cx="2039841" cy="1382232"/>
          </a:xfrm>
          <a:prstGeom prst="rect">
            <a:avLst/>
          </a:prstGeom>
        </p:spPr>
      </p:pic>
    </p:spTree>
    <p:extLst>
      <p:ext uri="{BB962C8B-B14F-4D97-AF65-F5344CB8AC3E}">
        <p14:creationId xmlns:p14="http://schemas.microsoft.com/office/powerpoint/2010/main" val="3617401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rgbClr val="5E67A0"/>
                </a:solidFill>
                <a:latin typeface="+mn-lt"/>
              </a:rPr>
              <a:t>Tanı</a:t>
            </a:r>
            <a:endParaRPr lang="en-GB" sz="4400" b="1" dirty="0">
              <a:solidFill>
                <a:srgbClr val="5E67A0"/>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734518" y="1805884"/>
            <a:ext cx="10360201" cy="4564936"/>
          </a:xfrm>
        </p:spPr>
        <p:txBody>
          <a:bodyPr numCol="1">
            <a:noAutofit/>
          </a:bodyPr>
          <a:lstStyle/>
          <a:p>
            <a:pPr marL="292100" lvl="1" indent="0">
              <a:lnSpc>
                <a:spcPct val="200000"/>
              </a:lnSpc>
              <a:buNone/>
            </a:pPr>
            <a:r>
              <a:rPr lang="tr-TR" sz="2200" b="1" dirty="0" err="1">
                <a:solidFill>
                  <a:schemeClr val="bg2">
                    <a:lumMod val="10000"/>
                  </a:schemeClr>
                </a:solidFill>
              </a:rPr>
              <a:t>Biyobelirteçler</a:t>
            </a:r>
            <a:endParaRPr lang="tr-TR" sz="2200" b="1" dirty="0">
              <a:solidFill>
                <a:schemeClr val="bg2">
                  <a:lumMod val="10000"/>
                </a:schemeClr>
              </a:solidFill>
            </a:endParaRPr>
          </a:p>
          <a:p>
            <a:pPr marL="817880" lvl="2" indent="-342900">
              <a:lnSpc>
                <a:spcPct val="200000"/>
              </a:lnSpc>
              <a:buFont typeface="Wingdings" panose="05000000000000000000" pitchFamily="2" charset="2"/>
              <a:buChar char="q"/>
            </a:pPr>
            <a:r>
              <a:rPr lang="tr-TR" sz="2200" dirty="0">
                <a:solidFill>
                  <a:schemeClr val="bg2">
                    <a:lumMod val="10000"/>
                  </a:schemeClr>
                </a:solidFill>
              </a:rPr>
              <a:t>Tam kan sayımı</a:t>
            </a:r>
          </a:p>
          <a:p>
            <a:pPr marL="817880" lvl="2" indent="-342900">
              <a:lnSpc>
                <a:spcPct val="200000"/>
              </a:lnSpc>
              <a:buFont typeface="Wingdings" panose="05000000000000000000" pitchFamily="2" charset="2"/>
              <a:buChar char="q"/>
            </a:pPr>
            <a:r>
              <a:rPr lang="tr-TR" sz="2200" dirty="0">
                <a:solidFill>
                  <a:schemeClr val="bg2">
                    <a:lumMod val="10000"/>
                  </a:schemeClr>
                </a:solidFill>
              </a:rPr>
              <a:t>Üre ve elektrolitler</a:t>
            </a:r>
          </a:p>
          <a:p>
            <a:pPr marL="817880" lvl="2" indent="-342900">
              <a:lnSpc>
                <a:spcPct val="200000"/>
              </a:lnSpc>
              <a:buFont typeface="Wingdings" panose="05000000000000000000" pitchFamily="2" charset="2"/>
              <a:buChar char="q"/>
            </a:pPr>
            <a:r>
              <a:rPr lang="tr-TR" sz="2200" dirty="0">
                <a:solidFill>
                  <a:schemeClr val="bg2">
                    <a:lumMod val="10000"/>
                  </a:schemeClr>
                </a:solidFill>
              </a:rPr>
              <a:t>Karaciğer fonksiyon testleri</a:t>
            </a:r>
          </a:p>
          <a:p>
            <a:pPr marL="817880" lvl="2" indent="-342900">
              <a:lnSpc>
                <a:spcPct val="200000"/>
              </a:lnSpc>
              <a:buFont typeface="Wingdings" panose="05000000000000000000" pitchFamily="2" charset="2"/>
              <a:buChar char="q"/>
            </a:pPr>
            <a:r>
              <a:rPr lang="tr-TR" sz="2200" dirty="0">
                <a:solidFill>
                  <a:schemeClr val="bg2">
                    <a:lumMod val="10000"/>
                  </a:schemeClr>
                </a:solidFill>
              </a:rPr>
              <a:t>C-reaktif protein (CRP) ve </a:t>
            </a:r>
            <a:r>
              <a:rPr lang="tr-TR" sz="2200" dirty="0" err="1">
                <a:solidFill>
                  <a:schemeClr val="bg2">
                    <a:lumMod val="10000"/>
                  </a:schemeClr>
                </a:solidFill>
              </a:rPr>
              <a:t>prokalsitonin</a:t>
            </a:r>
            <a:endParaRPr lang="tr-TR" sz="2200" dirty="0">
              <a:solidFill>
                <a:schemeClr val="bg2">
                  <a:lumMod val="10000"/>
                </a:schemeClr>
              </a:solidFill>
            </a:endParaRPr>
          </a:p>
          <a:p>
            <a:pPr marL="817880" lvl="2" indent="-342900">
              <a:lnSpc>
                <a:spcPct val="200000"/>
              </a:lnSpc>
              <a:buFont typeface="Wingdings" panose="05000000000000000000" pitchFamily="2" charset="2"/>
              <a:buChar char="q"/>
            </a:pPr>
            <a:r>
              <a:rPr lang="tr-TR" sz="2200" dirty="0" err="1">
                <a:solidFill>
                  <a:schemeClr val="bg2">
                    <a:lumMod val="10000"/>
                  </a:schemeClr>
                </a:solidFill>
              </a:rPr>
              <a:t>Arteriyel</a:t>
            </a:r>
            <a:r>
              <a:rPr lang="tr-TR" sz="2200" dirty="0">
                <a:solidFill>
                  <a:schemeClr val="bg2">
                    <a:lumMod val="10000"/>
                  </a:schemeClr>
                </a:solidFill>
              </a:rPr>
              <a:t> kan gazı </a:t>
            </a:r>
          </a:p>
          <a:p>
            <a:pPr marL="635508" lvl="1" indent="-342900">
              <a:lnSpc>
                <a:spcPct val="150000"/>
              </a:lnSpc>
              <a:buFont typeface="Wingdings" panose="05000000000000000000" pitchFamily="2" charset="2"/>
              <a:buChar char="q"/>
            </a:pPr>
            <a:endParaRPr lang="tr-TR" sz="18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spTree>
    <p:extLst>
      <p:ext uri="{BB962C8B-B14F-4D97-AF65-F5344CB8AC3E}">
        <p14:creationId xmlns:p14="http://schemas.microsoft.com/office/powerpoint/2010/main" val="785976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B489D-8BA3-2A04-DD48-9628DCEC93C3}"/>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DBCC36C7-2273-18E2-3882-67AC277FE302}"/>
              </a:ext>
            </a:extLst>
          </p:cNvPr>
          <p:cNvSpPr>
            <a:spLocks noGrp="1"/>
          </p:cNvSpPr>
          <p:nvPr>
            <p:ph type="ctrTitle"/>
          </p:nvPr>
        </p:nvSpPr>
        <p:spPr>
          <a:xfrm>
            <a:off x="1219199" y="2274279"/>
            <a:ext cx="9135533" cy="1945302"/>
          </a:xfrm>
          <a:solidFill>
            <a:schemeClr val="accent2"/>
          </a:solidFill>
          <a:ln>
            <a:solidFill>
              <a:srgbClr val="666DA4"/>
            </a:solidFill>
          </a:ln>
          <a:scene3d>
            <a:camera prst="orthographicFront"/>
            <a:lightRig rig="threePt" dir="t"/>
          </a:scene3d>
          <a:sp3d>
            <a:bevelT w="501650" prst="coolSlant"/>
            <a:bevelB w="495300" h="50800" prst="softRound"/>
          </a:sp3d>
        </p:spPr>
        <p:txBody>
          <a:bodyPr>
            <a:normAutofit/>
          </a:bodyPr>
          <a:lstStyle/>
          <a:p>
            <a:r>
              <a:rPr lang="tr-TR" sz="6000" b="1" dirty="0">
                <a:solidFill>
                  <a:schemeClr val="bg1"/>
                </a:solidFill>
                <a:latin typeface="+mn-lt"/>
              </a:rPr>
              <a:t>TEDAVİ</a:t>
            </a:r>
          </a:p>
        </p:txBody>
      </p:sp>
      <p:pic>
        <p:nvPicPr>
          <p:cNvPr id="8" name="Resim 7">
            <a:extLst>
              <a:ext uri="{FF2B5EF4-FFF2-40B4-BE49-F238E27FC236}">
                <a16:creationId xmlns:a16="http://schemas.microsoft.com/office/drawing/2014/main" id="{D7C488B9-B5B9-AFB4-FE54-C9319D17B2EF}"/>
              </a:ext>
            </a:extLst>
          </p:cNvPr>
          <p:cNvPicPr>
            <a:picLocks noChangeAspect="1"/>
          </p:cNvPicPr>
          <p:nvPr/>
        </p:nvPicPr>
        <p:blipFill>
          <a:blip r:embed="rId2"/>
          <a:srcRect l="21985" r="19969"/>
          <a:stretch/>
        </p:blipFill>
        <p:spPr>
          <a:xfrm>
            <a:off x="9853592" y="136634"/>
            <a:ext cx="2039841" cy="1382232"/>
          </a:xfrm>
          <a:prstGeom prst="rect">
            <a:avLst/>
          </a:prstGeom>
        </p:spPr>
      </p:pic>
    </p:spTree>
    <p:extLst>
      <p:ext uri="{BB962C8B-B14F-4D97-AF65-F5344CB8AC3E}">
        <p14:creationId xmlns:p14="http://schemas.microsoft.com/office/powerpoint/2010/main" val="1914305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7115" y="2524402"/>
            <a:ext cx="3057525" cy="2333347"/>
          </a:xfrm>
          <a:prstGeom prst="rect">
            <a:avLst/>
          </a:prstGeom>
        </p:spPr>
      </p:pic>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2"/>
                </a:solidFill>
                <a:latin typeface="+mn-lt"/>
              </a:rPr>
              <a:t>Tedavi</a:t>
            </a:r>
            <a:endParaRPr lang="en-GB" sz="4400" b="1" dirty="0">
              <a:solidFill>
                <a:schemeClr val="accent2"/>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645782" y="1737360"/>
            <a:ext cx="10360201" cy="4564936"/>
          </a:xfrm>
        </p:spPr>
        <p:txBody>
          <a:bodyPr numCol="1">
            <a:noAutofit/>
          </a:bodyPr>
          <a:lstStyle/>
          <a:p>
            <a:pPr marL="292100" lvl="1" indent="0">
              <a:lnSpc>
                <a:spcPct val="150000"/>
              </a:lnSpc>
              <a:buNone/>
            </a:pPr>
            <a:r>
              <a:rPr lang="tr-TR" sz="2200" b="1" dirty="0">
                <a:solidFill>
                  <a:schemeClr val="bg2">
                    <a:lumMod val="10000"/>
                  </a:schemeClr>
                </a:solidFill>
              </a:rPr>
              <a:t>Uygun ve akılcı antibiyotik kullanımı</a:t>
            </a:r>
          </a:p>
          <a:p>
            <a:pPr marL="817880" lvl="2" indent="-342900">
              <a:lnSpc>
                <a:spcPct val="150000"/>
              </a:lnSpc>
              <a:buFont typeface="Wingdings" panose="05000000000000000000" pitchFamily="2" charset="2"/>
              <a:buChar char="q"/>
            </a:pPr>
            <a:r>
              <a:rPr lang="tr-TR" sz="2200" dirty="0">
                <a:solidFill>
                  <a:schemeClr val="bg2">
                    <a:lumMod val="10000"/>
                  </a:schemeClr>
                </a:solidFill>
              </a:rPr>
              <a:t>Antibiyotik tedavisinde gecikme mortalite oranlarını artırır</a:t>
            </a:r>
          </a:p>
          <a:p>
            <a:pPr marL="817880" lvl="2" indent="-342900">
              <a:lnSpc>
                <a:spcPct val="150000"/>
              </a:lnSpc>
              <a:buFont typeface="Wingdings" panose="05000000000000000000" pitchFamily="2" charset="2"/>
              <a:buChar char="q"/>
            </a:pPr>
            <a:r>
              <a:rPr lang="tr-TR" sz="2200" dirty="0">
                <a:solidFill>
                  <a:schemeClr val="bg2">
                    <a:lumMod val="10000"/>
                  </a:schemeClr>
                </a:solidFill>
              </a:rPr>
              <a:t>Ağır hastaların tedavisinde hızlı tanı ve erken antibiyotik tedavisi mortalite ve morbiditenin azalmasında oldukça önemlidir</a:t>
            </a:r>
          </a:p>
          <a:p>
            <a:pPr marL="817880" lvl="2" indent="-342900">
              <a:lnSpc>
                <a:spcPct val="150000"/>
              </a:lnSpc>
              <a:buFont typeface="Wingdings" panose="05000000000000000000" pitchFamily="2" charset="2"/>
              <a:buChar char="q"/>
            </a:pPr>
            <a:r>
              <a:rPr lang="tr-TR" sz="2200" dirty="0">
                <a:solidFill>
                  <a:schemeClr val="bg2">
                    <a:lumMod val="10000"/>
                  </a:schemeClr>
                </a:solidFill>
              </a:rPr>
              <a:t>Mikrobiyolojik örneklemeyi takiben </a:t>
            </a:r>
            <a:r>
              <a:rPr lang="tr-TR" sz="2200" dirty="0" err="1">
                <a:solidFill>
                  <a:schemeClr val="bg2">
                    <a:lumMod val="10000"/>
                  </a:schemeClr>
                </a:solidFill>
              </a:rPr>
              <a:t>antimikrobiyal</a:t>
            </a:r>
            <a:r>
              <a:rPr lang="tr-TR" sz="2200" dirty="0">
                <a:solidFill>
                  <a:schemeClr val="bg2">
                    <a:lumMod val="10000"/>
                  </a:schemeClr>
                </a:solidFill>
              </a:rPr>
              <a:t> duyarlılık testinin sonuçlanması 48 saati geçebilir</a:t>
            </a:r>
          </a:p>
          <a:p>
            <a:pPr marL="817880" lvl="2" indent="-342900">
              <a:lnSpc>
                <a:spcPct val="150000"/>
              </a:lnSpc>
              <a:buFont typeface="Wingdings" panose="05000000000000000000" pitchFamily="2" charset="2"/>
              <a:buChar char="q"/>
            </a:pPr>
            <a:r>
              <a:rPr lang="tr-TR" sz="2200" dirty="0">
                <a:solidFill>
                  <a:schemeClr val="bg2">
                    <a:lumMod val="10000"/>
                  </a:schemeClr>
                </a:solidFill>
              </a:rPr>
              <a:t>Bölgesel epidemiyolojik veriler ve antibiyotik direnç oranlarını bilmek önemlidir</a:t>
            </a:r>
          </a:p>
          <a:p>
            <a:pPr marL="635508" lvl="1" indent="-342900">
              <a:lnSpc>
                <a:spcPct val="150000"/>
              </a:lnSpc>
              <a:buFont typeface="Wingdings" panose="05000000000000000000" pitchFamily="2" charset="2"/>
              <a:buChar char="q"/>
            </a:pPr>
            <a:endParaRPr lang="tr-TR" sz="18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3"/>
          <a:srcRect l="21985" r="19969"/>
          <a:stretch/>
        </p:blipFill>
        <p:spPr>
          <a:xfrm>
            <a:off x="10074799" y="355128"/>
            <a:ext cx="2039841" cy="1382232"/>
          </a:xfrm>
          <a:prstGeom prst="rect">
            <a:avLst/>
          </a:prstGeom>
        </p:spPr>
      </p:pic>
    </p:spTree>
    <p:extLst>
      <p:ext uri="{BB962C8B-B14F-4D97-AF65-F5344CB8AC3E}">
        <p14:creationId xmlns:p14="http://schemas.microsoft.com/office/powerpoint/2010/main" val="1943824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2"/>
                </a:solidFill>
                <a:latin typeface="+mn-lt"/>
              </a:rPr>
              <a:t>Tedavi</a:t>
            </a:r>
            <a:endParaRPr lang="en-GB" sz="4400" b="1" dirty="0">
              <a:solidFill>
                <a:schemeClr val="accent2"/>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645782" y="1737360"/>
            <a:ext cx="9745993" cy="4564936"/>
          </a:xfrm>
        </p:spPr>
        <p:txBody>
          <a:bodyPr numCol="1">
            <a:noAutofit/>
          </a:bodyPr>
          <a:lstStyle/>
          <a:p>
            <a:pPr marL="292608" lvl="1" indent="0">
              <a:lnSpc>
                <a:spcPct val="150000"/>
              </a:lnSpc>
              <a:buNone/>
            </a:pPr>
            <a:r>
              <a:rPr lang="tr-TR" sz="2200" b="1" dirty="0">
                <a:solidFill>
                  <a:schemeClr val="bg2">
                    <a:lumMod val="10000"/>
                  </a:schemeClr>
                </a:solidFill>
              </a:rPr>
              <a:t>Ampirik tedavi</a:t>
            </a:r>
          </a:p>
          <a:p>
            <a:pPr marL="818388" lvl="2" indent="-342900">
              <a:lnSpc>
                <a:spcPct val="150000"/>
              </a:lnSpc>
              <a:buFont typeface="Wingdings" panose="05000000000000000000" pitchFamily="2" charset="2"/>
              <a:buChar char="q"/>
            </a:pPr>
            <a:r>
              <a:rPr lang="tr-TR" sz="2200" dirty="0">
                <a:solidFill>
                  <a:schemeClr val="bg2">
                    <a:lumMod val="10000"/>
                  </a:schemeClr>
                </a:solidFill>
              </a:rPr>
              <a:t>Kültür örnekleri alındıktan sonra, hastalığın şiddeti ve seyri, Gram boyama ve uygun diğer hızlı testlerden elde edilen bilgilere dayanarak olası patojenler belirlenerek, ilaç direnci olasılığı, belirli bir antimikrobiyal sınıfının kullanımını engelleyebilecek konak faktörleri dikkate alınarak uygun antibiyotik seçilmelidir</a:t>
            </a:r>
          </a:p>
          <a:p>
            <a:pPr marL="818388" lvl="2" indent="-342900">
              <a:lnSpc>
                <a:spcPct val="150000"/>
              </a:lnSpc>
              <a:buFont typeface="Wingdings" panose="05000000000000000000" pitchFamily="2" charset="2"/>
              <a:buChar char="q"/>
            </a:pPr>
            <a:r>
              <a:rPr lang="tr-TR" sz="2200" dirty="0">
                <a:solidFill>
                  <a:schemeClr val="bg2">
                    <a:lumMod val="10000"/>
                  </a:schemeClr>
                </a:solidFill>
              </a:rPr>
              <a:t>Klinik duruma ve mikrobiyoloji sonuçlarına göre genellikle 48 ila 72 saat sonra tekrar değerlendirilmelidir</a:t>
            </a: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spTree>
    <p:extLst>
      <p:ext uri="{BB962C8B-B14F-4D97-AF65-F5344CB8AC3E}">
        <p14:creationId xmlns:p14="http://schemas.microsoft.com/office/powerpoint/2010/main" val="2582871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2"/>
                </a:solidFill>
                <a:latin typeface="+mn-lt"/>
              </a:rPr>
              <a:t>Tedavi</a:t>
            </a:r>
            <a:endParaRPr lang="en-GB" sz="4400" b="1" dirty="0">
              <a:solidFill>
                <a:schemeClr val="accent2"/>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645782" y="1737360"/>
            <a:ext cx="8526793" cy="4564936"/>
          </a:xfrm>
        </p:spPr>
        <p:txBody>
          <a:bodyPr numCol="1">
            <a:noAutofit/>
          </a:bodyPr>
          <a:lstStyle/>
          <a:p>
            <a:pPr marL="292608" lvl="1" indent="0">
              <a:lnSpc>
                <a:spcPct val="150000"/>
              </a:lnSpc>
              <a:buNone/>
            </a:pPr>
            <a:r>
              <a:rPr lang="tr-TR" sz="2200" b="1" dirty="0">
                <a:solidFill>
                  <a:schemeClr val="bg2">
                    <a:lumMod val="10000"/>
                  </a:schemeClr>
                </a:solidFill>
              </a:rPr>
              <a:t>Ampirik tedavi</a:t>
            </a:r>
          </a:p>
          <a:p>
            <a:pPr marL="818388" lvl="2" indent="-342900">
              <a:lnSpc>
                <a:spcPct val="150000"/>
              </a:lnSpc>
              <a:buFont typeface="Wingdings" panose="05000000000000000000" pitchFamily="2" charset="2"/>
              <a:buChar char="q"/>
            </a:pPr>
            <a:r>
              <a:rPr lang="tr-TR" sz="2200" dirty="0" err="1">
                <a:solidFill>
                  <a:schemeClr val="bg2">
                    <a:lumMod val="10000"/>
                  </a:schemeClr>
                </a:solidFill>
              </a:rPr>
              <a:t>Sürveyans</a:t>
            </a:r>
            <a:r>
              <a:rPr lang="tr-TR" sz="2200" dirty="0">
                <a:solidFill>
                  <a:schemeClr val="bg2">
                    <a:lumMod val="10000"/>
                  </a:schemeClr>
                </a:solidFill>
              </a:rPr>
              <a:t> verileri en önemli verilerdir</a:t>
            </a:r>
          </a:p>
          <a:p>
            <a:pPr marL="818388" lvl="2" indent="-342900">
              <a:lnSpc>
                <a:spcPct val="150000"/>
              </a:lnSpc>
              <a:buFont typeface="Wingdings" panose="05000000000000000000" pitchFamily="2" charset="2"/>
              <a:buChar char="q"/>
            </a:pPr>
            <a:r>
              <a:rPr lang="tr-TR" sz="2200" dirty="0">
                <a:solidFill>
                  <a:schemeClr val="bg2">
                    <a:lumMod val="10000"/>
                  </a:schemeClr>
                </a:solidFill>
              </a:rPr>
              <a:t>Yakın zamanda antibiyotik tedavisi kullanılmış ise ampirik tedavi genellikle farklı bir sınıftan ilaçla yapılmalıdır</a:t>
            </a:r>
          </a:p>
          <a:p>
            <a:pPr marL="818388" lvl="2" indent="-342900">
              <a:lnSpc>
                <a:spcPct val="150000"/>
              </a:lnSpc>
              <a:buFont typeface="Wingdings" panose="05000000000000000000" pitchFamily="2" charset="2"/>
              <a:buChar char="q"/>
            </a:pPr>
            <a:r>
              <a:rPr lang="tr-TR" sz="2200" dirty="0">
                <a:solidFill>
                  <a:schemeClr val="bg2">
                    <a:lumMod val="10000"/>
                  </a:schemeClr>
                </a:solidFill>
              </a:rPr>
              <a:t>Ampirik antibiyotik seçilirken </a:t>
            </a:r>
            <a:r>
              <a:rPr lang="tr-TR" sz="2200" dirty="0" err="1">
                <a:solidFill>
                  <a:schemeClr val="bg2">
                    <a:lumMod val="10000"/>
                  </a:schemeClr>
                </a:solidFill>
              </a:rPr>
              <a:t>antimikrobiyal</a:t>
            </a:r>
            <a:r>
              <a:rPr lang="tr-TR" sz="2200" dirty="0">
                <a:solidFill>
                  <a:schemeClr val="bg2">
                    <a:lumMod val="10000"/>
                  </a:schemeClr>
                </a:solidFill>
              </a:rPr>
              <a:t> ajanların yan etkileri, potansiyel ilaç etkileşimleri, hastalığın şiddeti bireysel olarak değerlendirilmelidir</a:t>
            </a: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3"/>
          <a:srcRect l="21985" r="19969"/>
          <a:stretch/>
        </p:blipFill>
        <p:spPr>
          <a:xfrm>
            <a:off x="10074799" y="355128"/>
            <a:ext cx="2039841" cy="1382232"/>
          </a:xfrm>
          <a:prstGeom prst="rect">
            <a:avLst/>
          </a:prstGeom>
        </p:spPr>
      </p:pic>
      <p:pic>
        <p:nvPicPr>
          <p:cNvPr id="7" name="Resim 6"/>
          <p:cNvPicPr>
            <a:picLocks noChangeAspect="1"/>
          </p:cNvPicPr>
          <p:nvPr/>
        </p:nvPicPr>
        <p:blipFill rotWithShape="1">
          <a:blip r:embed="rId4">
            <a:extLst>
              <a:ext uri="{28A0092B-C50C-407E-A947-70E740481C1C}">
                <a14:useLocalDpi xmlns:a14="http://schemas.microsoft.com/office/drawing/2010/main" val="0"/>
              </a:ext>
            </a:extLst>
          </a:blip>
          <a:srcRect b="6741"/>
          <a:stretch/>
        </p:blipFill>
        <p:spPr>
          <a:xfrm>
            <a:off x="8982075" y="1737360"/>
            <a:ext cx="2942065" cy="3006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Left"/>
            <a:lightRig rig="threePt" dir="t"/>
          </a:scene3d>
        </p:spPr>
      </p:pic>
    </p:spTree>
    <p:extLst>
      <p:ext uri="{BB962C8B-B14F-4D97-AF65-F5344CB8AC3E}">
        <p14:creationId xmlns:p14="http://schemas.microsoft.com/office/powerpoint/2010/main" val="3915127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2"/>
                </a:solidFill>
                <a:latin typeface="+mn-lt"/>
              </a:rPr>
              <a:t>Tedavi</a:t>
            </a:r>
            <a:endParaRPr lang="en-GB" sz="4400" b="1" dirty="0">
              <a:solidFill>
                <a:schemeClr val="accent2"/>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645782" y="1737360"/>
            <a:ext cx="10360201" cy="4564936"/>
          </a:xfrm>
        </p:spPr>
        <p:txBody>
          <a:bodyPr numCol="1">
            <a:noAutofit/>
          </a:bodyPr>
          <a:lstStyle/>
          <a:p>
            <a:pPr marL="292608" lvl="1" indent="0">
              <a:lnSpc>
                <a:spcPct val="150000"/>
              </a:lnSpc>
              <a:buNone/>
            </a:pPr>
            <a:r>
              <a:rPr lang="tr-TR" sz="2200" b="1" dirty="0">
                <a:solidFill>
                  <a:schemeClr val="bg2">
                    <a:lumMod val="10000"/>
                  </a:schemeClr>
                </a:solidFill>
              </a:rPr>
              <a:t>Ampirik tedavi</a:t>
            </a:r>
          </a:p>
          <a:p>
            <a:pPr marL="818388" lvl="2" indent="-342900">
              <a:lnSpc>
                <a:spcPct val="150000"/>
              </a:lnSpc>
              <a:buFont typeface="Wingdings" panose="05000000000000000000" pitchFamily="2" charset="2"/>
              <a:buChar char="q"/>
            </a:pPr>
            <a:r>
              <a:rPr lang="tr-TR" sz="2200" dirty="0">
                <a:solidFill>
                  <a:schemeClr val="bg2">
                    <a:lumMod val="10000"/>
                  </a:schemeClr>
                </a:solidFill>
              </a:rPr>
              <a:t>Risk faktörleri göz önünde bulundurularak, </a:t>
            </a:r>
            <a:r>
              <a:rPr lang="tr-TR" sz="2200" dirty="0" err="1">
                <a:solidFill>
                  <a:schemeClr val="bg2">
                    <a:lumMod val="10000"/>
                  </a:schemeClr>
                </a:solidFill>
              </a:rPr>
              <a:t>immunsüpresif</a:t>
            </a:r>
            <a:r>
              <a:rPr lang="tr-TR" sz="2200" dirty="0">
                <a:solidFill>
                  <a:schemeClr val="bg2">
                    <a:lumMod val="10000"/>
                  </a:schemeClr>
                </a:solidFill>
              </a:rPr>
              <a:t> hastalarda, özellikli nadir etkenler göz önüne alınmalıdır</a:t>
            </a:r>
          </a:p>
          <a:p>
            <a:pPr marL="818388" lvl="2" indent="-342900">
              <a:lnSpc>
                <a:spcPct val="150000"/>
              </a:lnSpc>
              <a:buFont typeface="Wingdings" panose="05000000000000000000" pitchFamily="2" charset="2"/>
              <a:buChar char="q"/>
            </a:pPr>
            <a:r>
              <a:rPr lang="tr-TR" sz="2200" dirty="0" err="1">
                <a:solidFill>
                  <a:schemeClr val="bg2">
                    <a:lumMod val="10000"/>
                  </a:schemeClr>
                </a:solidFill>
              </a:rPr>
              <a:t>Atipik</a:t>
            </a:r>
            <a:r>
              <a:rPr lang="tr-TR" sz="2200" dirty="0">
                <a:solidFill>
                  <a:schemeClr val="bg2">
                    <a:lumMod val="10000"/>
                  </a:schemeClr>
                </a:solidFill>
              </a:rPr>
              <a:t> etkenlerden özellikle </a:t>
            </a:r>
            <a:r>
              <a:rPr lang="tr-TR" sz="2200" i="1" dirty="0" err="1">
                <a:solidFill>
                  <a:schemeClr val="bg2">
                    <a:lumMod val="10000"/>
                  </a:schemeClr>
                </a:solidFill>
              </a:rPr>
              <a:t>Legionella</a:t>
            </a:r>
            <a:r>
              <a:rPr lang="tr-TR" sz="2200" dirty="0">
                <a:solidFill>
                  <a:schemeClr val="bg2">
                    <a:lumMod val="10000"/>
                  </a:schemeClr>
                </a:solidFill>
              </a:rPr>
              <a:t> akılda tutulmalıdır</a:t>
            </a: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324851" y="3419476"/>
            <a:ext cx="2830830" cy="2405062"/>
          </a:xfrm>
          <a:prstGeom prst="ellipse">
            <a:avLst/>
          </a:prstGeom>
          <a:ln>
            <a:noFill/>
          </a:ln>
          <a:effectLst>
            <a:softEdge rad="112500"/>
          </a:effectLst>
        </p:spPr>
      </p:pic>
    </p:spTree>
    <p:extLst>
      <p:ext uri="{BB962C8B-B14F-4D97-AF65-F5344CB8AC3E}">
        <p14:creationId xmlns:p14="http://schemas.microsoft.com/office/powerpoint/2010/main" val="2253935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2"/>
                </a:solidFill>
                <a:latin typeface="+mn-lt"/>
              </a:rPr>
              <a:t>Tedavi</a:t>
            </a:r>
            <a:endParaRPr lang="en-GB" sz="4400" b="1" dirty="0">
              <a:solidFill>
                <a:schemeClr val="accent2"/>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645782" y="1737360"/>
            <a:ext cx="10360201" cy="4564936"/>
          </a:xfrm>
        </p:spPr>
        <p:txBody>
          <a:bodyPr numCol="1">
            <a:noAutofit/>
          </a:bodyPr>
          <a:lstStyle/>
          <a:p>
            <a:pPr marL="292608" lvl="1" indent="0">
              <a:lnSpc>
                <a:spcPct val="150000"/>
              </a:lnSpc>
              <a:buNone/>
            </a:pPr>
            <a:r>
              <a:rPr lang="tr-TR" sz="2200" b="1" dirty="0">
                <a:solidFill>
                  <a:schemeClr val="bg2">
                    <a:lumMod val="10000"/>
                  </a:schemeClr>
                </a:solidFill>
              </a:rPr>
              <a:t>Tedavi</a:t>
            </a:r>
          </a:p>
          <a:p>
            <a:pPr marL="818388" lvl="2" indent="-342900">
              <a:lnSpc>
                <a:spcPct val="150000"/>
              </a:lnSpc>
              <a:buFont typeface="Wingdings" panose="05000000000000000000" pitchFamily="2" charset="2"/>
              <a:buChar char="q"/>
            </a:pPr>
            <a:r>
              <a:rPr lang="tr-TR" sz="2200" dirty="0">
                <a:solidFill>
                  <a:schemeClr val="bg2">
                    <a:lumMod val="10000"/>
                  </a:schemeClr>
                </a:solidFill>
              </a:rPr>
              <a:t>Patojen tanımlanan hastalarda, ampirik tedavi patojenin duyarlılığına göre düzenlenmelidir </a:t>
            </a:r>
          </a:p>
          <a:p>
            <a:pPr marL="818388" lvl="2" indent="-342900">
              <a:lnSpc>
                <a:spcPct val="150000"/>
              </a:lnSpc>
              <a:buFont typeface="Wingdings" panose="05000000000000000000" pitchFamily="2" charset="2"/>
              <a:buChar char="q"/>
            </a:pPr>
            <a:r>
              <a:rPr lang="tr-TR" sz="2200" dirty="0">
                <a:solidFill>
                  <a:schemeClr val="bg2">
                    <a:lumMod val="10000"/>
                  </a:schemeClr>
                </a:solidFill>
              </a:rPr>
              <a:t>Geniş spektrumlu antibiyotik kullanımına rağmen ilerleyici </a:t>
            </a:r>
            <a:r>
              <a:rPr lang="tr-TR" sz="2200" dirty="0" err="1">
                <a:solidFill>
                  <a:schemeClr val="bg2">
                    <a:lumMod val="10000"/>
                  </a:schemeClr>
                </a:solidFill>
              </a:rPr>
              <a:t>SHİP'li</a:t>
            </a:r>
            <a:r>
              <a:rPr lang="tr-TR" sz="2200" dirty="0">
                <a:solidFill>
                  <a:schemeClr val="bg2">
                    <a:lumMod val="10000"/>
                  </a:schemeClr>
                </a:solidFill>
              </a:rPr>
              <a:t> hastalarda, solunum yolu viral enfeksiyonları veya </a:t>
            </a:r>
            <a:r>
              <a:rPr lang="tr-TR" sz="2200" i="1" dirty="0" err="1">
                <a:solidFill>
                  <a:schemeClr val="bg2">
                    <a:lumMod val="10000"/>
                  </a:schemeClr>
                </a:solidFill>
              </a:rPr>
              <a:t>Legionella</a:t>
            </a:r>
            <a:r>
              <a:rPr lang="tr-TR" sz="2200" dirty="0">
                <a:solidFill>
                  <a:schemeClr val="bg2">
                    <a:lumMod val="10000"/>
                  </a:schemeClr>
                </a:solidFill>
              </a:rPr>
              <a:t> gibi diğer olası hastane enfeksiyonları da göz önünde bulundurulmalıdır</a:t>
            </a: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spTree>
    <p:extLst>
      <p:ext uri="{BB962C8B-B14F-4D97-AF65-F5344CB8AC3E}">
        <p14:creationId xmlns:p14="http://schemas.microsoft.com/office/powerpoint/2010/main" val="1409692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2"/>
                </a:solidFill>
                <a:latin typeface="+mn-lt"/>
              </a:rPr>
              <a:t>Tedavi</a:t>
            </a:r>
            <a:endParaRPr lang="en-GB" sz="4400" b="1" dirty="0">
              <a:solidFill>
                <a:schemeClr val="accent2"/>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49469" y="1737360"/>
            <a:ext cx="11800793" cy="4564936"/>
          </a:xfrm>
        </p:spPr>
        <p:txBody>
          <a:bodyPr numCol="2">
            <a:noAutofit/>
          </a:bodyPr>
          <a:lstStyle/>
          <a:p>
            <a:pPr marL="635508" lvl="1" indent="-342900">
              <a:lnSpc>
                <a:spcPct val="100000"/>
              </a:lnSpc>
              <a:buFont typeface="Wingdings" panose="05000000000000000000" pitchFamily="2" charset="2"/>
              <a:buChar char="q"/>
            </a:pPr>
            <a:r>
              <a:rPr lang="tr-TR" sz="2200" b="1" dirty="0">
                <a:solidFill>
                  <a:schemeClr val="bg2">
                    <a:lumMod val="10000"/>
                  </a:schemeClr>
                </a:solidFill>
              </a:rPr>
              <a:t>Anti-pseudomonal tedavi</a:t>
            </a:r>
          </a:p>
          <a:p>
            <a:pPr marL="292608" lvl="1" indent="0">
              <a:lnSpc>
                <a:spcPct val="100000"/>
              </a:lnSpc>
              <a:buNone/>
            </a:pPr>
            <a:endParaRPr lang="tr-TR" sz="2200" b="1" dirty="0">
              <a:solidFill>
                <a:schemeClr val="bg2">
                  <a:lumMod val="10000"/>
                </a:schemeClr>
              </a:solidFill>
            </a:endParaRPr>
          </a:p>
          <a:p>
            <a:pPr marL="635508" lvl="1" indent="-342900">
              <a:lnSpc>
                <a:spcPct val="100000"/>
              </a:lnSpc>
              <a:buFont typeface="Wingdings" panose="05000000000000000000" pitchFamily="2" charset="2"/>
              <a:buChar char="v"/>
            </a:pPr>
            <a:endParaRPr lang="tr-TR" sz="2200" dirty="0">
              <a:solidFill>
                <a:schemeClr val="bg2">
                  <a:lumMod val="10000"/>
                </a:schemeClr>
              </a:solidFill>
            </a:endParaRPr>
          </a:p>
          <a:p>
            <a:pPr marL="635508" lvl="1" indent="-342900">
              <a:lnSpc>
                <a:spcPct val="100000"/>
              </a:lnSpc>
              <a:buFont typeface="Wingdings" panose="05000000000000000000" pitchFamily="2" charset="2"/>
              <a:buChar char="v"/>
            </a:pPr>
            <a:r>
              <a:rPr lang="tr-TR" sz="2200" dirty="0">
                <a:solidFill>
                  <a:schemeClr val="bg2">
                    <a:lumMod val="10000"/>
                  </a:schemeClr>
                </a:solidFill>
              </a:rPr>
              <a:t>Piperasilin-tazobaktam (4,5 gr her 6 saatte bir)</a:t>
            </a:r>
          </a:p>
          <a:p>
            <a:pPr marL="635508" lvl="1" indent="-342900">
              <a:lnSpc>
                <a:spcPct val="100000"/>
              </a:lnSpc>
              <a:buFont typeface="Wingdings" panose="05000000000000000000" pitchFamily="2" charset="2"/>
              <a:buChar char="v"/>
            </a:pPr>
            <a:r>
              <a:rPr lang="tr-TR" sz="2200" dirty="0">
                <a:solidFill>
                  <a:schemeClr val="bg2">
                    <a:lumMod val="10000"/>
                  </a:schemeClr>
                </a:solidFill>
              </a:rPr>
              <a:t>Sefepim (2 gr her 8 saatte bir)</a:t>
            </a:r>
          </a:p>
          <a:p>
            <a:pPr marL="635508" lvl="1" indent="-342900">
              <a:lnSpc>
                <a:spcPct val="100000"/>
              </a:lnSpc>
              <a:buFont typeface="Wingdings" panose="05000000000000000000" pitchFamily="2" charset="2"/>
              <a:buChar char="v"/>
            </a:pPr>
            <a:r>
              <a:rPr lang="tr-TR" sz="2200" dirty="0">
                <a:solidFill>
                  <a:schemeClr val="bg2">
                    <a:lumMod val="10000"/>
                  </a:schemeClr>
                </a:solidFill>
              </a:rPr>
              <a:t>Seftazidim (2 gr her 8 saatte bir)</a:t>
            </a:r>
          </a:p>
          <a:p>
            <a:pPr marL="635508" lvl="1" indent="-342900">
              <a:lnSpc>
                <a:spcPct val="100000"/>
              </a:lnSpc>
              <a:buFont typeface="Wingdings" panose="05000000000000000000" pitchFamily="2" charset="2"/>
              <a:buChar char="v"/>
            </a:pPr>
            <a:r>
              <a:rPr lang="tr-TR" sz="2200" dirty="0">
                <a:solidFill>
                  <a:schemeClr val="bg2">
                    <a:lumMod val="10000"/>
                  </a:schemeClr>
                </a:solidFill>
              </a:rPr>
              <a:t>İmipenem (500 mg her 6 saatte bir)</a:t>
            </a:r>
          </a:p>
          <a:p>
            <a:pPr marL="635508" lvl="1" indent="-342900">
              <a:lnSpc>
                <a:spcPct val="100000"/>
              </a:lnSpc>
              <a:buFont typeface="Wingdings" panose="05000000000000000000" pitchFamily="2" charset="2"/>
              <a:buChar char="v"/>
            </a:pPr>
            <a:r>
              <a:rPr lang="tr-TR" sz="2200" dirty="0">
                <a:solidFill>
                  <a:schemeClr val="bg2">
                    <a:lumMod val="10000"/>
                  </a:schemeClr>
                </a:solidFill>
              </a:rPr>
              <a:t>Meropenem (1 gr her 8 saatte bir)</a:t>
            </a:r>
          </a:p>
          <a:p>
            <a:pPr marL="292608" lvl="1" indent="0">
              <a:lnSpc>
                <a:spcPct val="100000"/>
              </a:lnSpc>
              <a:buNone/>
            </a:pPr>
            <a:endParaRPr lang="tr-TR" sz="2200" b="1" dirty="0">
              <a:solidFill>
                <a:schemeClr val="bg2">
                  <a:lumMod val="10000"/>
                </a:schemeClr>
              </a:solidFill>
            </a:endParaRPr>
          </a:p>
          <a:p>
            <a:pPr marL="292608" lvl="1" indent="0">
              <a:lnSpc>
                <a:spcPct val="100000"/>
              </a:lnSpc>
              <a:buNone/>
            </a:pPr>
            <a:endParaRPr lang="tr-TR" sz="2200" b="1" dirty="0">
              <a:solidFill>
                <a:schemeClr val="bg2">
                  <a:lumMod val="10000"/>
                </a:schemeClr>
              </a:solidFill>
            </a:endParaRPr>
          </a:p>
          <a:p>
            <a:pPr marL="635508" lvl="1" indent="-342900">
              <a:lnSpc>
                <a:spcPct val="100000"/>
              </a:lnSpc>
              <a:buFont typeface="Wingdings" panose="05000000000000000000" pitchFamily="2" charset="2"/>
              <a:buChar char="q"/>
            </a:pPr>
            <a:endParaRPr lang="tr-TR" sz="2200" b="1" dirty="0">
              <a:solidFill>
                <a:srgbClr val="000000"/>
              </a:solidFill>
            </a:endParaRPr>
          </a:p>
          <a:p>
            <a:pPr marL="635508" lvl="1" indent="-342900">
              <a:lnSpc>
                <a:spcPct val="100000"/>
              </a:lnSpc>
              <a:buFont typeface="Wingdings" panose="05000000000000000000" pitchFamily="2" charset="2"/>
              <a:buChar char="q"/>
            </a:pPr>
            <a:r>
              <a:rPr lang="tr-TR" sz="2200" b="1" dirty="0">
                <a:solidFill>
                  <a:srgbClr val="000000"/>
                </a:solidFill>
              </a:rPr>
              <a:t>Gram negatif dirençli etkenlere yönelik beta-laktam dışı tedavi</a:t>
            </a:r>
          </a:p>
          <a:p>
            <a:pPr marL="292608" lvl="1" indent="0">
              <a:lnSpc>
                <a:spcPct val="100000"/>
              </a:lnSpc>
              <a:buNone/>
            </a:pPr>
            <a:endParaRPr lang="tr-TR" sz="2200" b="1" dirty="0">
              <a:solidFill>
                <a:srgbClr val="000000"/>
              </a:solidFill>
            </a:endParaRPr>
          </a:p>
          <a:p>
            <a:pPr marL="635508" lvl="1" indent="-342900">
              <a:lnSpc>
                <a:spcPct val="100000"/>
              </a:lnSpc>
              <a:buFont typeface="Wingdings" panose="05000000000000000000" pitchFamily="2" charset="2"/>
              <a:buChar char="v"/>
            </a:pPr>
            <a:r>
              <a:rPr lang="tr-TR" sz="2200" dirty="0">
                <a:solidFill>
                  <a:srgbClr val="000000"/>
                </a:solidFill>
              </a:rPr>
              <a:t>Levofloksasin (750 mg her 24 saatte bir)</a:t>
            </a:r>
          </a:p>
          <a:p>
            <a:pPr marL="635508" lvl="1" indent="-342900">
              <a:lnSpc>
                <a:spcPct val="100000"/>
              </a:lnSpc>
              <a:buFont typeface="Wingdings" panose="05000000000000000000" pitchFamily="2" charset="2"/>
              <a:buChar char="v"/>
            </a:pPr>
            <a:r>
              <a:rPr lang="tr-TR" sz="2200" dirty="0">
                <a:solidFill>
                  <a:srgbClr val="000000"/>
                </a:solidFill>
              </a:rPr>
              <a:t>Siprofloksasin (400 mg her 8 saatte bir)</a:t>
            </a:r>
          </a:p>
          <a:p>
            <a:pPr marL="635508" lvl="1" indent="-342900">
              <a:lnSpc>
                <a:spcPct val="100000"/>
              </a:lnSpc>
              <a:buFont typeface="Wingdings" panose="05000000000000000000" pitchFamily="2" charset="2"/>
              <a:buChar char="v"/>
            </a:pPr>
            <a:r>
              <a:rPr lang="tr-TR" sz="2200" dirty="0">
                <a:solidFill>
                  <a:schemeClr val="bg2">
                    <a:lumMod val="10000"/>
                  </a:schemeClr>
                </a:solidFill>
              </a:rPr>
              <a:t>Amikasin (15-20 mg/kg her 24 saatte bir)</a:t>
            </a:r>
          </a:p>
          <a:p>
            <a:pPr marL="635508" lvl="1" indent="-342900">
              <a:lnSpc>
                <a:spcPct val="100000"/>
              </a:lnSpc>
              <a:buFont typeface="Wingdings" panose="05000000000000000000" pitchFamily="2" charset="2"/>
              <a:buChar char="v"/>
            </a:pPr>
            <a:r>
              <a:rPr lang="tr-TR" sz="2200" dirty="0">
                <a:solidFill>
                  <a:schemeClr val="bg2">
                    <a:lumMod val="10000"/>
                  </a:schemeClr>
                </a:solidFill>
              </a:rPr>
              <a:t>Gentamisin (5-7 mg/kg her 24 saatte bir)</a:t>
            </a:r>
          </a:p>
          <a:p>
            <a:pPr marL="635508" lvl="1" indent="-342900">
              <a:lnSpc>
                <a:spcPct val="100000"/>
              </a:lnSpc>
              <a:buFont typeface="Wingdings" panose="05000000000000000000" pitchFamily="2" charset="2"/>
              <a:buChar char="v"/>
            </a:pPr>
            <a:r>
              <a:rPr lang="tr-TR" sz="2200" dirty="0">
                <a:solidFill>
                  <a:schemeClr val="bg2">
                    <a:lumMod val="10000"/>
                  </a:schemeClr>
                </a:solidFill>
              </a:rPr>
              <a:t>Kolistin 5 mg/kg yükleme, 2,5 mg/k/gün idame, 6/8/12 saate bölünecek şekilde</a:t>
            </a:r>
          </a:p>
          <a:p>
            <a:pPr marL="635508" lvl="1" indent="-342900">
              <a:lnSpc>
                <a:spcPct val="100000"/>
              </a:lnSpc>
              <a:buFont typeface="Wingdings" panose="05000000000000000000" pitchFamily="2" charset="2"/>
              <a:buChar char="v"/>
            </a:pPr>
            <a:r>
              <a:rPr lang="tr-TR" sz="2200" dirty="0">
                <a:solidFill>
                  <a:schemeClr val="bg2">
                    <a:lumMod val="10000"/>
                  </a:schemeClr>
                </a:solidFill>
              </a:rPr>
              <a:t>Polimiksin B 2,5 mg/kg yükleme, 1,5 mg/kg her 12 saatte bir idame</a:t>
            </a:r>
            <a:endParaRPr lang="tr-TR" sz="2200" dirty="0">
              <a:solidFill>
                <a:srgbClr val="000000"/>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sp>
        <p:nvSpPr>
          <p:cNvPr id="7" name="TextBox 6">
            <a:extLst>
              <a:ext uri="{FF2B5EF4-FFF2-40B4-BE49-F238E27FC236}">
                <a16:creationId xmlns:a16="http://schemas.microsoft.com/office/drawing/2014/main" id="{7B5BC039-6C65-AF40-5F93-CC2386BC2FA4}"/>
              </a:ext>
            </a:extLst>
          </p:cNvPr>
          <p:cNvSpPr txBox="1"/>
          <p:nvPr/>
        </p:nvSpPr>
        <p:spPr>
          <a:xfrm>
            <a:off x="604472" y="1093184"/>
            <a:ext cx="6097464" cy="671851"/>
          </a:xfrm>
          <a:prstGeom prst="rect">
            <a:avLst/>
          </a:prstGeom>
          <a:noFill/>
        </p:spPr>
        <p:txBody>
          <a:bodyPr wrap="square">
            <a:spAutoFit/>
          </a:bodyPr>
          <a:lstStyle/>
          <a:p>
            <a:pPr marL="292608" lvl="1" indent="0">
              <a:lnSpc>
                <a:spcPct val="150000"/>
              </a:lnSpc>
              <a:buNone/>
            </a:pPr>
            <a:r>
              <a:rPr lang="tr-TR" sz="2800" b="1" dirty="0">
                <a:solidFill>
                  <a:schemeClr val="bg2">
                    <a:lumMod val="10000"/>
                  </a:schemeClr>
                </a:solidFill>
              </a:rPr>
              <a:t>Antibiyotik Seçimi</a:t>
            </a:r>
          </a:p>
        </p:txBody>
      </p:sp>
      <p:sp>
        <p:nvSpPr>
          <p:cNvPr id="6" name="Metin kutusu 5">
            <a:extLst>
              <a:ext uri="{FF2B5EF4-FFF2-40B4-BE49-F238E27FC236}">
                <a16:creationId xmlns:a16="http://schemas.microsoft.com/office/drawing/2014/main" id="{B315AB15-2911-4B91-ED0A-3530DCFDD74C}"/>
              </a:ext>
            </a:extLst>
          </p:cNvPr>
          <p:cNvSpPr txBox="1"/>
          <p:nvPr/>
        </p:nvSpPr>
        <p:spPr>
          <a:xfrm>
            <a:off x="223472" y="6438900"/>
            <a:ext cx="9758505" cy="646331"/>
          </a:xfrm>
          <a:prstGeom prst="rect">
            <a:avLst/>
          </a:prstGeom>
          <a:noFill/>
        </p:spPr>
        <p:txBody>
          <a:bodyPr wrap="none" rtlCol="0">
            <a:spAutoFit/>
          </a:bodyPr>
          <a:lstStyle/>
          <a:p>
            <a:r>
              <a:rPr lang="tr-TR" sz="1800" b="1" dirty="0">
                <a:solidFill>
                  <a:schemeClr val="bg1"/>
                </a:solidFill>
              </a:rPr>
              <a:t>*Dozlar böbrek ve karaciğer fonksiyon testleri normal olan hastalara göre önerilen standart dozlardır</a:t>
            </a:r>
          </a:p>
          <a:p>
            <a:endParaRPr lang="tr-TR" dirty="0"/>
          </a:p>
        </p:txBody>
      </p:sp>
    </p:spTree>
    <p:extLst>
      <p:ext uri="{BB962C8B-B14F-4D97-AF65-F5344CB8AC3E}">
        <p14:creationId xmlns:p14="http://schemas.microsoft.com/office/powerpoint/2010/main" val="1336113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2"/>
                </a:solidFill>
                <a:latin typeface="+mn-lt"/>
              </a:rPr>
              <a:t>Tedavi</a:t>
            </a:r>
            <a:endParaRPr lang="en-GB" sz="4400" b="1" dirty="0">
              <a:solidFill>
                <a:schemeClr val="accent2"/>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49469" y="1737360"/>
            <a:ext cx="11800793" cy="4027456"/>
          </a:xfrm>
        </p:spPr>
        <p:txBody>
          <a:bodyPr numCol="1">
            <a:noAutofit/>
          </a:bodyPr>
          <a:lstStyle/>
          <a:p>
            <a:pPr marL="635508" lvl="1" indent="-342900">
              <a:lnSpc>
                <a:spcPct val="100000"/>
              </a:lnSpc>
              <a:buFont typeface="Wingdings" panose="05000000000000000000" pitchFamily="2" charset="2"/>
              <a:buChar char="q"/>
            </a:pPr>
            <a:r>
              <a:rPr lang="tr-TR" sz="2200" b="1" dirty="0">
                <a:solidFill>
                  <a:schemeClr val="bg2">
                    <a:lumMod val="10000"/>
                  </a:schemeClr>
                </a:solidFill>
              </a:rPr>
              <a:t>Anti-stafilokokal tedavi</a:t>
            </a:r>
          </a:p>
          <a:p>
            <a:pPr marL="292608" lvl="1" indent="0">
              <a:lnSpc>
                <a:spcPct val="100000"/>
              </a:lnSpc>
              <a:buNone/>
            </a:pPr>
            <a:endParaRPr lang="tr-TR" sz="2200" b="1" dirty="0">
              <a:solidFill>
                <a:schemeClr val="bg2">
                  <a:lumMod val="10000"/>
                </a:schemeClr>
              </a:solidFill>
            </a:endParaRPr>
          </a:p>
          <a:p>
            <a:pPr marL="635508" lvl="1" indent="-342900">
              <a:lnSpc>
                <a:spcPct val="100000"/>
              </a:lnSpc>
              <a:buFont typeface="Wingdings" panose="05000000000000000000" pitchFamily="2" charset="2"/>
              <a:buChar char="v"/>
            </a:pPr>
            <a:endParaRPr lang="tr-TR" sz="2200" dirty="0">
              <a:solidFill>
                <a:schemeClr val="bg2">
                  <a:lumMod val="10000"/>
                </a:schemeClr>
              </a:solidFill>
            </a:endParaRPr>
          </a:p>
          <a:p>
            <a:pPr marL="635508" lvl="1" indent="-342900">
              <a:lnSpc>
                <a:spcPct val="100000"/>
              </a:lnSpc>
              <a:buFont typeface="Wingdings" panose="05000000000000000000" pitchFamily="2" charset="2"/>
              <a:buChar char="v"/>
            </a:pPr>
            <a:r>
              <a:rPr lang="tr-TR" sz="2200" dirty="0">
                <a:solidFill>
                  <a:schemeClr val="bg2">
                    <a:lumMod val="10000"/>
                  </a:schemeClr>
                </a:solidFill>
              </a:rPr>
              <a:t>Vankomisin (15 mg/kg her 8-12 saatte bir)</a:t>
            </a:r>
          </a:p>
          <a:p>
            <a:pPr marL="635508" lvl="1" indent="-342900">
              <a:lnSpc>
                <a:spcPct val="100000"/>
              </a:lnSpc>
              <a:buFont typeface="Wingdings" panose="05000000000000000000" pitchFamily="2" charset="2"/>
              <a:buChar char="v"/>
            </a:pPr>
            <a:r>
              <a:rPr lang="tr-TR" sz="2200" dirty="0">
                <a:solidFill>
                  <a:schemeClr val="bg2">
                    <a:lumMod val="10000"/>
                  </a:schemeClr>
                </a:solidFill>
              </a:rPr>
              <a:t>Kritik veya septik şok hastalarında 25-30 mg/kg yükleme yapılabilir</a:t>
            </a:r>
          </a:p>
          <a:p>
            <a:pPr marL="635508" lvl="1" indent="-342900">
              <a:lnSpc>
                <a:spcPct val="100000"/>
              </a:lnSpc>
              <a:buFont typeface="Wingdings" panose="05000000000000000000" pitchFamily="2" charset="2"/>
              <a:buChar char="v"/>
            </a:pPr>
            <a:r>
              <a:rPr lang="tr-TR" sz="2200" dirty="0">
                <a:solidFill>
                  <a:schemeClr val="bg2">
                    <a:lumMod val="10000"/>
                  </a:schemeClr>
                </a:solidFill>
              </a:rPr>
              <a:t>Linezolid (600 mg her 12 saatte bir)</a:t>
            </a:r>
          </a:p>
          <a:p>
            <a:pPr marL="292608" lvl="1" indent="0">
              <a:lnSpc>
                <a:spcPct val="100000"/>
              </a:lnSpc>
              <a:buNone/>
            </a:pPr>
            <a:endParaRPr lang="tr-TR" sz="2200" b="1" dirty="0">
              <a:solidFill>
                <a:schemeClr val="bg2">
                  <a:lumMod val="10000"/>
                </a:schemeClr>
              </a:solidFill>
            </a:endParaRPr>
          </a:p>
          <a:p>
            <a:pPr marL="292608" lvl="1" indent="0">
              <a:lnSpc>
                <a:spcPct val="100000"/>
              </a:lnSpc>
              <a:buNone/>
            </a:pPr>
            <a:endParaRPr lang="tr-TR" sz="2200" b="1"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sp>
        <p:nvSpPr>
          <p:cNvPr id="7" name="TextBox 6">
            <a:extLst>
              <a:ext uri="{FF2B5EF4-FFF2-40B4-BE49-F238E27FC236}">
                <a16:creationId xmlns:a16="http://schemas.microsoft.com/office/drawing/2014/main" id="{7B5BC039-6C65-AF40-5F93-CC2386BC2FA4}"/>
              </a:ext>
            </a:extLst>
          </p:cNvPr>
          <p:cNvSpPr txBox="1"/>
          <p:nvPr/>
        </p:nvSpPr>
        <p:spPr>
          <a:xfrm>
            <a:off x="604472" y="1093184"/>
            <a:ext cx="6097464" cy="671851"/>
          </a:xfrm>
          <a:prstGeom prst="rect">
            <a:avLst/>
          </a:prstGeom>
          <a:noFill/>
        </p:spPr>
        <p:txBody>
          <a:bodyPr wrap="square">
            <a:spAutoFit/>
          </a:bodyPr>
          <a:lstStyle/>
          <a:p>
            <a:pPr marL="292608" lvl="1" indent="0">
              <a:lnSpc>
                <a:spcPct val="150000"/>
              </a:lnSpc>
              <a:buNone/>
            </a:pPr>
            <a:r>
              <a:rPr lang="tr-TR" sz="2800" b="1" dirty="0">
                <a:solidFill>
                  <a:schemeClr val="bg2">
                    <a:lumMod val="10000"/>
                  </a:schemeClr>
                </a:solidFill>
              </a:rPr>
              <a:t>Antibiyotik Seçimi</a:t>
            </a:r>
          </a:p>
        </p:txBody>
      </p:sp>
    </p:spTree>
    <p:extLst>
      <p:ext uri="{BB962C8B-B14F-4D97-AF65-F5344CB8AC3E}">
        <p14:creationId xmlns:p14="http://schemas.microsoft.com/office/powerpoint/2010/main" val="1866684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 y="2257426"/>
            <a:ext cx="2488883" cy="2405062"/>
          </a:xfrm>
          <a:prstGeom prst="rect">
            <a:avLst/>
          </a:prstGeom>
        </p:spPr>
      </p:pic>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2"/>
                </a:solidFill>
                <a:latin typeface="+mn-lt"/>
              </a:rPr>
              <a:t>Tedavi</a:t>
            </a:r>
            <a:endParaRPr lang="en-GB" sz="4400" b="1" dirty="0">
              <a:solidFill>
                <a:schemeClr val="accent2"/>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657350" y="1737360"/>
            <a:ext cx="9996333" cy="4564936"/>
          </a:xfrm>
        </p:spPr>
        <p:txBody>
          <a:bodyPr numCol="1">
            <a:noAutofit/>
          </a:bodyPr>
          <a:lstStyle/>
          <a:p>
            <a:pPr marL="292608" lvl="1" indent="0">
              <a:lnSpc>
                <a:spcPct val="150000"/>
              </a:lnSpc>
              <a:buNone/>
            </a:pPr>
            <a:r>
              <a:rPr lang="tr-TR" sz="2200" b="1" dirty="0">
                <a:solidFill>
                  <a:schemeClr val="bg2">
                    <a:lumMod val="10000"/>
                  </a:schemeClr>
                </a:solidFill>
              </a:rPr>
              <a:t>Tedavi Süresi</a:t>
            </a:r>
          </a:p>
          <a:p>
            <a:pPr marL="818388" lvl="2" indent="-342900">
              <a:lnSpc>
                <a:spcPct val="150000"/>
              </a:lnSpc>
              <a:buFont typeface="Wingdings" panose="05000000000000000000" pitchFamily="2" charset="2"/>
              <a:buChar char="q"/>
            </a:pPr>
            <a:r>
              <a:rPr lang="tr-TR" sz="2200" dirty="0">
                <a:solidFill>
                  <a:schemeClr val="bg2">
                    <a:lumMod val="10000"/>
                  </a:schemeClr>
                </a:solidFill>
              </a:rPr>
              <a:t>2016 Amerikan </a:t>
            </a:r>
            <a:r>
              <a:rPr lang="tr-TR" sz="2200" dirty="0" err="1">
                <a:solidFill>
                  <a:schemeClr val="bg2">
                    <a:lumMod val="10000"/>
                  </a:schemeClr>
                </a:solidFill>
              </a:rPr>
              <a:t>Toraks</a:t>
            </a:r>
            <a:r>
              <a:rPr lang="tr-TR" sz="2200" dirty="0">
                <a:solidFill>
                  <a:schemeClr val="bg2">
                    <a:lumMod val="10000"/>
                  </a:schemeClr>
                </a:solidFill>
              </a:rPr>
              <a:t> Derneği/Amerika Bulaşıcı Hastalıklar Derneği (ATS/IDSA) kılavuzlarına göre </a:t>
            </a:r>
            <a:r>
              <a:rPr lang="tr-TR" sz="2200" dirty="0" err="1">
                <a:solidFill>
                  <a:schemeClr val="bg2">
                    <a:lumMod val="10000"/>
                  </a:schemeClr>
                </a:solidFill>
              </a:rPr>
              <a:t>ventilatörle</a:t>
            </a:r>
            <a:r>
              <a:rPr lang="tr-TR" sz="2200" dirty="0">
                <a:solidFill>
                  <a:schemeClr val="bg2">
                    <a:lumMod val="10000"/>
                  </a:schemeClr>
                </a:solidFill>
              </a:rPr>
              <a:t> ilişkili olan </a:t>
            </a:r>
            <a:r>
              <a:rPr lang="tr-TR" sz="2200" dirty="0" err="1">
                <a:solidFill>
                  <a:schemeClr val="bg2">
                    <a:lumMod val="10000"/>
                  </a:schemeClr>
                </a:solidFill>
              </a:rPr>
              <a:t>pnömoni</a:t>
            </a:r>
            <a:r>
              <a:rPr lang="tr-TR" sz="2200" dirty="0">
                <a:solidFill>
                  <a:schemeClr val="bg2">
                    <a:lumMod val="10000"/>
                  </a:schemeClr>
                </a:solidFill>
              </a:rPr>
              <a:t> ve </a:t>
            </a:r>
            <a:r>
              <a:rPr lang="tr-TR" sz="2200" dirty="0" err="1">
                <a:solidFill>
                  <a:schemeClr val="bg2">
                    <a:lumMod val="10000"/>
                  </a:schemeClr>
                </a:solidFill>
              </a:rPr>
              <a:t>ventilatörle</a:t>
            </a:r>
            <a:r>
              <a:rPr lang="tr-TR" sz="2200" dirty="0">
                <a:solidFill>
                  <a:schemeClr val="bg2">
                    <a:lumMod val="10000"/>
                  </a:schemeClr>
                </a:solidFill>
              </a:rPr>
              <a:t> ilişkili olmayan HAP olan hastaların en az yedi gün boyunca tedavi edilmesi önerilmektedir</a:t>
            </a:r>
          </a:p>
          <a:p>
            <a:pPr marL="818388" lvl="2" indent="-342900">
              <a:lnSpc>
                <a:spcPct val="150000"/>
              </a:lnSpc>
              <a:buFont typeface="Wingdings" panose="05000000000000000000" pitchFamily="2" charset="2"/>
              <a:buChar char="q"/>
            </a:pPr>
            <a:r>
              <a:rPr lang="tr-TR" sz="2200" dirty="0" err="1">
                <a:solidFill>
                  <a:schemeClr val="bg2">
                    <a:lumMod val="10000"/>
                  </a:schemeClr>
                </a:solidFill>
              </a:rPr>
              <a:t>Sekonder</a:t>
            </a:r>
            <a:r>
              <a:rPr lang="tr-TR" sz="2200" dirty="0">
                <a:solidFill>
                  <a:schemeClr val="bg2">
                    <a:lumMod val="10000"/>
                  </a:schemeClr>
                </a:solidFill>
              </a:rPr>
              <a:t> enfeksiyon gelişimi, gram pozitif </a:t>
            </a:r>
            <a:r>
              <a:rPr lang="tr-TR" sz="2200" dirty="0" err="1">
                <a:solidFill>
                  <a:schemeClr val="bg2">
                    <a:lumMod val="10000"/>
                  </a:schemeClr>
                </a:solidFill>
              </a:rPr>
              <a:t>bakteriyemi</a:t>
            </a:r>
            <a:r>
              <a:rPr lang="tr-TR" sz="2200" dirty="0">
                <a:solidFill>
                  <a:schemeClr val="bg2">
                    <a:lumMod val="10000"/>
                  </a:schemeClr>
                </a:solidFill>
              </a:rPr>
              <a:t>, tedaviye yavaş yanıt, </a:t>
            </a:r>
            <a:r>
              <a:rPr lang="tr-TR" sz="2200" dirty="0" err="1">
                <a:solidFill>
                  <a:schemeClr val="bg2">
                    <a:lumMod val="10000"/>
                  </a:schemeClr>
                </a:solidFill>
              </a:rPr>
              <a:t>immün</a:t>
            </a:r>
            <a:r>
              <a:rPr lang="tr-TR" sz="2200" dirty="0">
                <a:solidFill>
                  <a:schemeClr val="bg2">
                    <a:lumMod val="10000"/>
                  </a:schemeClr>
                </a:solidFill>
              </a:rPr>
              <a:t> yetmezlik ve </a:t>
            </a:r>
            <a:r>
              <a:rPr lang="tr-TR" sz="2200" dirty="0" err="1">
                <a:solidFill>
                  <a:schemeClr val="bg2">
                    <a:lumMod val="10000"/>
                  </a:schemeClr>
                </a:solidFill>
              </a:rPr>
              <a:t>piyojenik</a:t>
            </a:r>
            <a:r>
              <a:rPr lang="tr-TR" sz="2200" dirty="0">
                <a:solidFill>
                  <a:schemeClr val="bg2">
                    <a:lumMod val="10000"/>
                  </a:schemeClr>
                </a:solidFill>
              </a:rPr>
              <a:t> komplikasyonlar gibi bazı durumlarda tedavi süresi yedi günden uzun olabilmektedir</a:t>
            </a: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3"/>
          <a:srcRect l="21985" r="19969"/>
          <a:stretch/>
        </p:blipFill>
        <p:spPr>
          <a:xfrm>
            <a:off x="10074799" y="355128"/>
            <a:ext cx="2039841" cy="1382232"/>
          </a:xfrm>
          <a:prstGeom prst="rect">
            <a:avLst/>
          </a:prstGeom>
        </p:spPr>
      </p:pic>
    </p:spTree>
    <p:extLst>
      <p:ext uri="{BB962C8B-B14F-4D97-AF65-F5344CB8AC3E}">
        <p14:creationId xmlns:p14="http://schemas.microsoft.com/office/powerpoint/2010/main" val="327863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45E05-3870-B858-A532-108F1CC4F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A8228-909C-5B75-D89A-A0EA45304897}"/>
              </a:ext>
            </a:extLst>
          </p:cNvPr>
          <p:cNvSpPr>
            <a:spLocks noGrp="1"/>
          </p:cNvSpPr>
          <p:nvPr>
            <p:ph type="title"/>
          </p:nvPr>
        </p:nvSpPr>
        <p:spPr/>
        <p:txBody>
          <a:bodyPr>
            <a:normAutofit/>
          </a:bodyPr>
          <a:lstStyle/>
          <a:p>
            <a:r>
              <a:rPr lang="tr-TR" sz="4400" b="1" dirty="0">
                <a:solidFill>
                  <a:schemeClr val="accent1"/>
                </a:solidFill>
                <a:latin typeface="+mn-lt"/>
              </a:rPr>
              <a:t>Tanımlar</a:t>
            </a:r>
            <a:endParaRPr lang="en-GB" sz="4400" b="1" dirty="0">
              <a:solidFill>
                <a:schemeClr val="accent1"/>
              </a:solidFill>
              <a:latin typeface="+mn-l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3504" y="3609976"/>
            <a:ext cx="3198496" cy="2657474"/>
          </a:xfrm>
          <a:prstGeom prst="rect">
            <a:avLst/>
          </a:prstGeom>
        </p:spPr>
      </p:pic>
      <p:sp>
        <p:nvSpPr>
          <p:cNvPr id="3" name="Content Placeholder 2">
            <a:extLst>
              <a:ext uri="{FF2B5EF4-FFF2-40B4-BE49-F238E27FC236}">
                <a16:creationId xmlns:a16="http://schemas.microsoft.com/office/drawing/2014/main" id="{679FA0A6-FB43-B7E3-CD8C-28153412F169}"/>
              </a:ext>
            </a:extLst>
          </p:cNvPr>
          <p:cNvSpPr>
            <a:spLocks noGrp="1"/>
          </p:cNvSpPr>
          <p:nvPr>
            <p:ph idx="1"/>
          </p:nvPr>
        </p:nvSpPr>
        <p:spPr>
          <a:xfrm>
            <a:off x="1097280" y="1845734"/>
            <a:ext cx="10058400" cy="4421716"/>
          </a:xfrm>
        </p:spPr>
        <p:txBody>
          <a:bodyPr>
            <a:normAutofit fontScale="85000" lnSpcReduction="10000"/>
          </a:bodyPr>
          <a:lstStyle/>
          <a:p>
            <a:pPr>
              <a:lnSpc>
                <a:spcPct val="150000"/>
              </a:lnSpc>
              <a:buFont typeface="Wingdings" panose="05000000000000000000" pitchFamily="2" charset="2"/>
              <a:buChar char="q"/>
            </a:pPr>
            <a:r>
              <a:rPr lang="en-GB" sz="2200" b="1" dirty="0" err="1">
                <a:solidFill>
                  <a:schemeClr val="bg2">
                    <a:lumMod val="10000"/>
                  </a:schemeClr>
                </a:solidFill>
              </a:rPr>
              <a:t>Sağlık</a:t>
            </a:r>
            <a:r>
              <a:rPr lang="en-GB" sz="2200" b="1" dirty="0">
                <a:solidFill>
                  <a:schemeClr val="bg2">
                    <a:lumMod val="10000"/>
                  </a:schemeClr>
                </a:solidFill>
              </a:rPr>
              <a:t> </a:t>
            </a:r>
            <a:r>
              <a:rPr lang="en-GB" sz="2200" b="1" dirty="0" err="1">
                <a:solidFill>
                  <a:schemeClr val="bg2">
                    <a:lumMod val="10000"/>
                  </a:schemeClr>
                </a:solidFill>
              </a:rPr>
              <a:t>hizmeti</a:t>
            </a:r>
            <a:r>
              <a:rPr lang="en-GB" sz="2200" b="1" dirty="0">
                <a:solidFill>
                  <a:schemeClr val="bg2">
                    <a:lumMod val="10000"/>
                  </a:schemeClr>
                </a:solidFill>
              </a:rPr>
              <a:t> </a:t>
            </a:r>
            <a:r>
              <a:rPr lang="en-GB" sz="2200" b="1" dirty="0" err="1">
                <a:solidFill>
                  <a:schemeClr val="bg2">
                    <a:lumMod val="10000"/>
                  </a:schemeClr>
                </a:solidFill>
              </a:rPr>
              <a:t>ile</a:t>
            </a:r>
            <a:r>
              <a:rPr lang="en-GB" sz="2200" b="1" dirty="0">
                <a:solidFill>
                  <a:schemeClr val="bg2">
                    <a:lumMod val="10000"/>
                  </a:schemeClr>
                </a:solidFill>
              </a:rPr>
              <a:t> </a:t>
            </a:r>
            <a:r>
              <a:rPr lang="en-GB" sz="2200" b="1" dirty="0" err="1">
                <a:solidFill>
                  <a:schemeClr val="bg2">
                    <a:lumMod val="10000"/>
                  </a:schemeClr>
                </a:solidFill>
              </a:rPr>
              <a:t>ilişkili</a:t>
            </a:r>
            <a:r>
              <a:rPr lang="en-GB" sz="2200" b="1" dirty="0">
                <a:solidFill>
                  <a:schemeClr val="bg2">
                    <a:lumMod val="10000"/>
                  </a:schemeClr>
                </a:solidFill>
              </a:rPr>
              <a:t> </a:t>
            </a:r>
            <a:r>
              <a:rPr lang="tr-TR" sz="2200" b="1" dirty="0">
                <a:solidFill>
                  <a:schemeClr val="bg2">
                    <a:lumMod val="10000"/>
                  </a:schemeClr>
                </a:solidFill>
              </a:rPr>
              <a:t>pnömoni (SHİP)</a:t>
            </a:r>
            <a:r>
              <a:rPr lang="en-GB" sz="2200" dirty="0">
                <a:solidFill>
                  <a:schemeClr val="bg2">
                    <a:lumMod val="10000"/>
                  </a:schemeClr>
                </a:solidFill>
              </a:rPr>
              <a:t>, </a:t>
            </a:r>
            <a:r>
              <a:rPr lang="tr-TR" sz="2200" dirty="0">
                <a:solidFill>
                  <a:schemeClr val="bg2">
                    <a:lumMod val="10000"/>
                  </a:schemeClr>
                </a:solidFill>
              </a:rPr>
              <a:t>huzurevleri, hemodiyaliz merkezleri, ayakta tedavi klinikleri gibi sağlık kuruluşlarında veya hastaneye yatışı takip eden üç ay içinde gelişen pnömonidir</a:t>
            </a:r>
          </a:p>
          <a:p>
            <a:pPr>
              <a:lnSpc>
                <a:spcPct val="150000"/>
              </a:lnSpc>
              <a:buFont typeface="Wingdings" panose="05000000000000000000" pitchFamily="2" charset="2"/>
              <a:buChar char="q"/>
            </a:pPr>
            <a:r>
              <a:rPr lang="tr-TR" sz="2200" dirty="0">
                <a:solidFill>
                  <a:schemeClr val="bg2">
                    <a:lumMod val="10000"/>
                  </a:schemeClr>
                </a:solidFill>
              </a:rPr>
              <a:t> </a:t>
            </a:r>
            <a:r>
              <a:rPr lang="en-GB" sz="2200" b="1" dirty="0" err="1">
                <a:solidFill>
                  <a:schemeClr val="bg2">
                    <a:lumMod val="10000"/>
                  </a:schemeClr>
                </a:solidFill>
              </a:rPr>
              <a:t>Hastane</a:t>
            </a:r>
            <a:r>
              <a:rPr lang="en-GB" sz="2200" b="1" dirty="0">
                <a:solidFill>
                  <a:schemeClr val="bg2">
                    <a:lumMod val="10000"/>
                  </a:schemeClr>
                </a:solidFill>
              </a:rPr>
              <a:t> </a:t>
            </a:r>
            <a:r>
              <a:rPr lang="en-GB" sz="2200" b="1" dirty="0" err="1">
                <a:solidFill>
                  <a:schemeClr val="bg2">
                    <a:lumMod val="10000"/>
                  </a:schemeClr>
                </a:solidFill>
              </a:rPr>
              <a:t>kaynaklı</a:t>
            </a:r>
            <a:r>
              <a:rPr lang="en-GB" sz="2200" b="1" dirty="0">
                <a:solidFill>
                  <a:schemeClr val="bg2">
                    <a:lumMod val="10000"/>
                  </a:schemeClr>
                </a:solidFill>
              </a:rPr>
              <a:t> (</a:t>
            </a:r>
            <a:r>
              <a:rPr lang="en-GB" sz="2200" b="1" dirty="0" err="1">
                <a:solidFill>
                  <a:schemeClr val="bg2">
                    <a:lumMod val="10000"/>
                  </a:schemeClr>
                </a:solidFill>
              </a:rPr>
              <a:t>nozokomiyal</a:t>
            </a:r>
            <a:r>
              <a:rPr lang="en-GB" sz="2200" b="1" dirty="0">
                <a:solidFill>
                  <a:schemeClr val="bg2">
                    <a:lumMod val="10000"/>
                  </a:schemeClr>
                </a:solidFill>
              </a:rPr>
              <a:t>) </a:t>
            </a:r>
            <a:r>
              <a:rPr lang="en-GB" sz="2200" b="1" dirty="0" err="1">
                <a:solidFill>
                  <a:schemeClr val="bg2">
                    <a:lumMod val="10000"/>
                  </a:schemeClr>
                </a:solidFill>
              </a:rPr>
              <a:t>pnömoni</a:t>
            </a:r>
            <a:r>
              <a:rPr lang="en-GB" sz="2200" dirty="0">
                <a:solidFill>
                  <a:schemeClr val="bg2">
                    <a:lumMod val="10000"/>
                  </a:schemeClr>
                </a:solidFill>
              </a:rPr>
              <a:t>, </a:t>
            </a:r>
            <a:r>
              <a:rPr lang="en-GB" sz="2200" dirty="0" err="1">
                <a:solidFill>
                  <a:schemeClr val="bg2">
                    <a:lumMod val="10000"/>
                  </a:schemeClr>
                </a:solidFill>
              </a:rPr>
              <a:t>hastaneye</a:t>
            </a:r>
            <a:r>
              <a:rPr lang="en-GB" sz="2200" dirty="0">
                <a:solidFill>
                  <a:schemeClr val="bg2">
                    <a:lumMod val="10000"/>
                  </a:schemeClr>
                </a:solidFill>
              </a:rPr>
              <a:t> </a:t>
            </a:r>
            <a:r>
              <a:rPr lang="en-GB" sz="2200" dirty="0" err="1">
                <a:solidFill>
                  <a:schemeClr val="bg2">
                    <a:lumMod val="10000"/>
                  </a:schemeClr>
                </a:solidFill>
              </a:rPr>
              <a:t>yatıştan</a:t>
            </a:r>
            <a:r>
              <a:rPr lang="en-GB" sz="2200" dirty="0">
                <a:solidFill>
                  <a:schemeClr val="bg2">
                    <a:lumMod val="10000"/>
                  </a:schemeClr>
                </a:solidFill>
              </a:rPr>
              <a:t> 48 </a:t>
            </a:r>
            <a:r>
              <a:rPr lang="en-GB" sz="2200" dirty="0" err="1">
                <a:solidFill>
                  <a:schemeClr val="bg2">
                    <a:lumMod val="10000"/>
                  </a:schemeClr>
                </a:solidFill>
              </a:rPr>
              <a:t>saat</a:t>
            </a:r>
            <a:r>
              <a:rPr lang="en-GB" sz="2200" dirty="0">
                <a:solidFill>
                  <a:schemeClr val="bg2">
                    <a:lumMod val="10000"/>
                  </a:schemeClr>
                </a:solidFill>
              </a:rPr>
              <a:t> </a:t>
            </a:r>
            <a:r>
              <a:rPr lang="en-GB" sz="2200" dirty="0" err="1">
                <a:solidFill>
                  <a:schemeClr val="bg2">
                    <a:lumMod val="10000"/>
                  </a:schemeClr>
                </a:solidFill>
              </a:rPr>
              <a:t>veya</a:t>
            </a:r>
            <a:r>
              <a:rPr lang="en-GB" sz="2200" dirty="0">
                <a:solidFill>
                  <a:schemeClr val="bg2">
                    <a:lumMod val="10000"/>
                  </a:schemeClr>
                </a:solidFill>
              </a:rPr>
              <a:t> </a:t>
            </a:r>
            <a:r>
              <a:rPr lang="en-GB" sz="2200" dirty="0" err="1">
                <a:solidFill>
                  <a:schemeClr val="bg2">
                    <a:lumMod val="10000"/>
                  </a:schemeClr>
                </a:solidFill>
              </a:rPr>
              <a:t>daha</a:t>
            </a:r>
            <a:r>
              <a:rPr lang="en-GB" sz="2200" dirty="0">
                <a:solidFill>
                  <a:schemeClr val="bg2">
                    <a:lumMod val="10000"/>
                  </a:schemeClr>
                </a:solidFill>
              </a:rPr>
              <a:t> </a:t>
            </a:r>
            <a:r>
              <a:rPr lang="en-GB" sz="2200" dirty="0" err="1">
                <a:solidFill>
                  <a:schemeClr val="bg2">
                    <a:lumMod val="10000"/>
                  </a:schemeClr>
                </a:solidFill>
              </a:rPr>
              <a:t>uzun</a:t>
            </a:r>
            <a:r>
              <a:rPr lang="en-GB" sz="2200" dirty="0">
                <a:solidFill>
                  <a:schemeClr val="bg2">
                    <a:lumMod val="10000"/>
                  </a:schemeClr>
                </a:solidFill>
              </a:rPr>
              <a:t> </a:t>
            </a:r>
            <a:r>
              <a:rPr lang="en-GB" sz="2200" dirty="0" err="1">
                <a:solidFill>
                  <a:schemeClr val="bg2">
                    <a:lumMod val="10000"/>
                  </a:schemeClr>
                </a:solidFill>
              </a:rPr>
              <a:t>süre</a:t>
            </a:r>
            <a:r>
              <a:rPr lang="en-GB" sz="2200" dirty="0">
                <a:solidFill>
                  <a:schemeClr val="bg2">
                    <a:lumMod val="10000"/>
                  </a:schemeClr>
                </a:solidFill>
              </a:rPr>
              <a:t> </a:t>
            </a:r>
            <a:r>
              <a:rPr lang="en-GB" sz="2200" dirty="0" err="1">
                <a:solidFill>
                  <a:schemeClr val="bg2">
                    <a:lumMod val="10000"/>
                  </a:schemeClr>
                </a:solidFill>
              </a:rPr>
              <a:t>sonra</a:t>
            </a:r>
            <a:r>
              <a:rPr lang="en-GB" sz="2200" dirty="0">
                <a:solidFill>
                  <a:schemeClr val="bg2">
                    <a:lumMod val="10000"/>
                  </a:schemeClr>
                </a:solidFill>
              </a:rPr>
              <a:t> </a:t>
            </a:r>
            <a:r>
              <a:rPr lang="en-GB" sz="2200" dirty="0" err="1">
                <a:solidFill>
                  <a:schemeClr val="bg2">
                    <a:lumMod val="10000"/>
                  </a:schemeClr>
                </a:solidFill>
              </a:rPr>
              <a:t>ortaya</a:t>
            </a:r>
            <a:r>
              <a:rPr lang="en-GB" sz="2200" dirty="0">
                <a:solidFill>
                  <a:schemeClr val="bg2">
                    <a:lumMod val="10000"/>
                  </a:schemeClr>
                </a:solidFill>
              </a:rPr>
              <a:t> </a:t>
            </a:r>
            <a:r>
              <a:rPr lang="en-GB" sz="2200" dirty="0" err="1">
                <a:solidFill>
                  <a:schemeClr val="bg2">
                    <a:lumMod val="10000"/>
                  </a:schemeClr>
                </a:solidFill>
              </a:rPr>
              <a:t>çıkan</a:t>
            </a:r>
            <a:r>
              <a:rPr lang="en-GB" sz="2200" dirty="0">
                <a:solidFill>
                  <a:schemeClr val="bg2">
                    <a:lumMod val="10000"/>
                  </a:schemeClr>
                </a:solidFill>
              </a:rPr>
              <a:t> </a:t>
            </a:r>
            <a:r>
              <a:rPr lang="en-GB" sz="2200" dirty="0" err="1">
                <a:solidFill>
                  <a:schemeClr val="bg2">
                    <a:lumMod val="10000"/>
                  </a:schemeClr>
                </a:solidFill>
              </a:rPr>
              <a:t>ve</a:t>
            </a:r>
            <a:r>
              <a:rPr lang="en-GB" sz="2200" dirty="0">
                <a:solidFill>
                  <a:schemeClr val="bg2">
                    <a:lumMod val="10000"/>
                  </a:schemeClr>
                </a:solidFill>
              </a:rPr>
              <a:t> </a:t>
            </a:r>
            <a:r>
              <a:rPr lang="en-GB" sz="2200" dirty="0" err="1">
                <a:solidFill>
                  <a:schemeClr val="bg2">
                    <a:lumMod val="10000"/>
                  </a:schemeClr>
                </a:solidFill>
              </a:rPr>
              <a:t>yatış</a:t>
            </a:r>
            <a:r>
              <a:rPr lang="en-GB" sz="2200" dirty="0">
                <a:solidFill>
                  <a:schemeClr val="bg2">
                    <a:lumMod val="10000"/>
                  </a:schemeClr>
                </a:solidFill>
              </a:rPr>
              <a:t> </a:t>
            </a:r>
            <a:r>
              <a:rPr lang="en-GB" sz="2200" dirty="0" err="1">
                <a:solidFill>
                  <a:schemeClr val="bg2">
                    <a:lumMod val="10000"/>
                  </a:schemeClr>
                </a:solidFill>
              </a:rPr>
              <a:t>sırasında</a:t>
            </a:r>
            <a:r>
              <a:rPr lang="en-GB" sz="2200" dirty="0">
                <a:solidFill>
                  <a:schemeClr val="bg2">
                    <a:lumMod val="10000"/>
                  </a:schemeClr>
                </a:solidFill>
              </a:rPr>
              <a:t> </a:t>
            </a:r>
            <a:r>
              <a:rPr lang="en-GB" sz="2200" dirty="0" err="1">
                <a:solidFill>
                  <a:schemeClr val="bg2">
                    <a:lumMod val="10000"/>
                  </a:schemeClr>
                </a:solidFill>
              </a:rPr>
              <a:t>kuluçka</a:t>
            </a:r>
            <a:r>
              <a:rPr lang="en-GB" sz="2200" dirty="0">
                <a:solidFill>
                  <a:schemeClr val="bg2">
                    <a:lumMod val="10000"/>
                  </a:schemeClr>
                </a:solidFill>
              </a:rPr>
              <a:t> </a:t>
            </a:r>
            <a:r>
              <a:rPr lang="en-GB" sz="2200" dirty="0" err="1">
                <a:solidFill>
                  <a:schemeClr val="bg2">
                    <a:lumMod val="10000"/>
                  </a:schemeClr>
                </a:solidFill>
              </a:rPr>
              <a:t>döneminde</a:t>
            </a:r>
            <a:r>
              <a:rPr lang="en-GB" sz="2200" dirty="0">
                <a:solidFill>
                  <a:schemeClr val="bg2">
                    <a:lumMod val="10000"/>
                  </a:schemeClr>
                </a:solidFill>
              </a:rPr>
              <a:t> </a:t>
            </a:r>
            <a:r>
              <a:rPr lang="en-GB" sz="2200" dirty="0" err="1">
                <a:solidFill>
                  <a:schemeClr val="bg2">
                    <a:lumMod val="10000"/>
                  </a:schemeClr>
                </a:solidFill>
              </a:rPr>
              <a:t>olmayan</a:t>
            </a:r>
            <a:r>
              <a:rPr lang="en-GB" sz="2200" dirty="0">
                <a:solidFill>
                  <a:schemeClr val="bg2">
                    <a:lumMod val="10000"/>
                  </a:schemeClr>
                </a:solidFill>
              </a:rPr>
              <a:t> </a:t>
            </a:r>
            <a:r>
              <a:rPr lang="en-GB" sz="2200" dirty="0" err="1">
                <a:solidFill>
                  <a:schemeClr val="bg2">
                    <a:lumMod val="10000"/>
                  </a:schemeClr>
                </a:solidFill>
              </a:rPr>
              <a:t>pnömoni</a:t>
            </a:r>
            <a:r>
              <a:rPr lang="tr-TR" sz="2200" dirty="0">
                <a:solidFill>
                  <a:schemeClr val="bg2">
                    <a:lumMod val="10000"/>
                  </a:schemeClr>
                </a:solidFill>
              </a:rPr>
              <a:t>dir</a:t>
            </a:r>
          </a:p>
          <a:p>
            <a:pPr>
              <a:lnSpc>
                <a:spcPct val="150000"/>
              </a:lnSpc>
              <a:buFont typeface="Wingdings" panose="05000000000000000000" pitchFamily="2" charset="2"/>
              <a:buChar char="q"/>
            </a:pPr>
            <a:r>
              <a:rPr lang="en-GB" sz="2200" b="1" dirty="0" err="1">
                <a:solidFill>
                  <a:schemeClr val="bg2">
                    <a:lumMod val="10000"/>
                  </a:schemeClr>
                </a:solidFill>
              </a:rPr>
              <a:t>Ventilatör</a:t>
            </a:r>
            <a:r>
              <a:rPr lang="en-GB" sz="2200" b="1" dirty="0">
                <a:solidFill>
                  <a:schemeClr val="bg2">
                    <a:lumMod val="10000"/>
                  </a:schemeClr>
                </a:solidFill>
              </a:rPr>
              <a:t> </a:t>
            </a:r>
            <a:r>
              <a:rPr lang="en-GB" sz="2200" b="1" dirty="0" err="1">
                <a:solidFill>
                  <a:schemeClr val="bg2">
                    <a:lumMod val="10000"/>
                  </a:schemeClr>
                </a:solidFill>
              </a:rPr>
              <a:t>ilişkili</a:t>
            </a:r>
            <a:r>
              <a:rPr lang="en-GB" sz="2200" b="1" dirty="0">
                <a:solidFill>
                  <a:schemeClr val="bg2">
                    <a:lumMod val="10000"/>
                  </a:schemeClr>
                </a:solidFill>
              </a:rPr>
              <a:t> </a:t>
            </a:r>
            <a:r>
              <a:rPr lang="en-GB" sz="2200" b="1" dirty="0" err="1">
                <a:solidFill>
                  <a:schemeClr val="bg2">
                    <a:lumMod val="10000"/>
                  </a:schemeClr>
                </a:solidFill>
              </a:rPr>
              <a:t>pnömoni</a:t>
            </a:r>
            <a:r>
              <a:rPr lang="en-GB" sz="2200" dirty="0">
                <a:solidFill>
                  <a:schemeClr val="bg2">
                    <a:lumMod val="10000"/>
                  </a:schemeClr>
                </a:solidFill>
              </a:rPr>
              <a:t>, </a:t>
            </a:r>
            <a:r>
              <a:rPr lang="en-GB" sz="2200" dirty="0" err="1">
                <a:solidFill>
                  <a:schemeClr val="bg2">
                    <a:lumMod val="10000"/>
                  </a:schemeClr>
                </a:solidFill>
              </a:rPr>
              <a:t>mekanik</a:t>
            </a:r>
            <a:r>
              <a:rPr lang="en-GB" sz="2200" dirty="0">
                <a:solidFill>
                  <a:schemeClr val="bg2">
                    <a:lumMod val="10000"/>
                  </a:schemeClr>
                </a:solidFill>
              </a:rPr>
              <a:t> </a:t>
            </a:r>
            <a:r>
              <a:rPr lang="en-GB" sz="2200" dirty="0" err="1">
                <a:solidFill>
                  <a:schemeClr val="bg2">
                    <a:lumMod val="10000"/>
                  </a:schemeClr>
                </a:solidFill>
              </a:rPr>
              <a:t>ventila</a:t>
            </a:r>
            <a:r>
              <a:rPr lang="tr-TR" sz="2200" dirty="0" err="1">
                <a:solidFill>
                  <a:schemeClr val="bg2">
                    <a:lumMod val="10000"/>
                  </a:schemeClr>
                </a:solidFill>
              </a:rPr>
              <a:t>tördeki</a:t>
            </a:r>
            <a:r>
              <a:rPr lang="tr-TR" sz="2200" dirty="0">
                <a:solidFill>
                  <a:schemeClr val="bg2">
                    <a:lumMod val="10000"/>
                  </a:schemeClr>
                </a:solidFill>
              </a:rPr>
              <a:t> hastalarda </a:t>
            </a:r>
            <a:r>
              <a:rPr lang="en-GB" sz="2200" dirty="0">
                <a:solidFill>
                  <a:schemeClr val="bg2">
                    <a:lumMod val="10000"/>
                  </a:schemeClr>
                </a:solidFill>
              </a:rPr>
              <a:t>48 </a:t>
            </a:r>
            <a:r>
              <a:rPr lang="en-GB" sz="2200" dirty="0" err="1">
                <a:solidFill>
                  <a:schemeClr val="bg2">
                    <a:lumMod val="10000"/>
                  </a:schemeClr>
                </a:solidFill>
              </a:rPr>
              <a:t>saatten</a:t>
            </a:r>
            <a:r>
              <a:rPr lang="en-GB" sz="2200" dirty="0">
                <a:solidFill>
                  <a:schemeClr val="bg2">
                    <a:lumMod val="10000"/>
                  </a:schemeClr>
                </a:solidFill>
              </a:rPr>
              <a:t> </a:t>
            </a:r>
            <a:r>
              <a:rPr lang="tr-TR" sz="2200" dirty="0">
                <a:solidFill>
                  <a:schemeClr val="bg2">
                    <a:lumMod val="10000"/>
                  </a:schemeClr>
                </a:solidFill>
              </a:rPr>
              <a:t>sonra </a:t>
            </a:r>
            <a:r>
              <a:rPr lang="en-GB" sz="2200" dirty="0" err="1">
                <a:solidFill>
                  <a:schemeClr val="bg2">
                    <a:lumMod val="10000"/>
                  </a:schemeClr>
                </a:solidFill>
              </a:rPr>
              <a:t>gelişen</a:t>
            </a:r>
            <a:r>
              <a:rPr lang="en-GB" sz="2200" dirty="0">
                <a:solidFill>
                  <a:schemeClr val="bg2">
                    <a:lumMod val="10000"/>
                  </a:schemeClr>
                </a:solidFill>
              </a:rPr>
              <a:t> </a:t>
            </a:r>
            <a:r>
              <a:rPr lang="tr-TR" sz="2200" dirty="0">
                <a:solidFill>
                  <a:schemeClr val="bg2">
                    <a:lumMod val="10000"/>
                  </a:schemeClr>
                </a:solidFill>
              </a:rPr>
              <a:t>pnömonidir</a:t>
            </a:r>
          </a:p>
          <a:p>
            <a:pPr>
              <a:lnSpc>
                <a:spcPct val="150000"/>
              </a:lnSpc>
              <a:buFont typeface="Wingdings" panose="05000000000000000000" pitchFamily="2" charset="2"/>
              <a:buChar char="q"/>
            </a:pPr>
            <a:r>
              <a:rPr lang="en-GB" sz="2200" b="1" dirty="0" err="1">
                <a:solidFill>
                  <a:schemeClr val="bg2">
                    <a:lumMod val="10000"/>
                  </a:schemeClr>
                </a:solidFill>
              </a:rPr>
              <a:t>Ventilatör</a:t>
            </a:r>
            <a:r>
              <a:rPr lang="en-GB" sz="2200" b="1" dirty="0">
                <a:solidFill>
                  <a:schemeClr val="bg2">
                    <a:lumMod val="10000"/>
                  </a:schemeClr>
                </a:solidFill>
              </a:rPr>
              <a:t> </a:t>
            </a:r>
            <a:r>
              <a:rPr lang="en-GB" sz="2200" b="1" dirty="0" err="1">
                <a:solidFill>
                  <a:schemeClr val="bg2">
                    <a:lumMod val="10000"/>
                  </a:schemeClr>
                </a:solidFill>
              </a:rPr>
              <a:t>ilişkili</a:t>
            </a:r>
            <a:r>
              <a:rPr lang="en-GB" sz="2200" b="1" dirty="0">
                <a:solidFill>
                  <a:schemeClr val="bg2">
                    <a:lumMod val="10000"/>
                  </a:schemeClr>
                </a:solidFill>
              </a:rPr>
              <a:t> </a:t>
            </a:r>
            <a:r>
              <a:rPr lang="en-GB" sz="2200" b="1" dirty="0" err="1">
                <a:solidFill>
                  <a:schemeClr val="bg2">
                    <a:lumMod val="10000"/>
                  </a:schemeClr>
                </a:solidFill>
              </a:rPr>
              <a:t>olay</a:t>
            </a:r>
            <a:r>
              <a:rPr lang="en-GB" sz="2200" dirty="0">
                <a:solidFill>
                  <a:schemeClr val="bg2">
                    <a:lumMod val="10000"/>
                  </a:schemeClr>
                </a:solidFill>
              </a:rPr>
              <a:t>, </a:t>
            </a:r>
            <a:r>
              <a:rPr lang="en-GB" sz="2200" dirty="0" err="1">
                <a:solidFill>
                  <a:schemeClr val="bg2">
                    <a:lumMod val="10000"/>
                  </a:schemeClr>
                </a:solidFill>
              </a:rPr>
              <a:t>dört</a:t>
            </a:r>
            <a:r>
              <a:rPr lang="en-GB" sz="2200" dirty="0">
                <a:solidFill>
                  <a:schemeClr val="bg2">
                    <a:lumMod val="10000"/>
                  </a:schemeClr>
                </a:solidFill>
              </a:rPr>
              <a:t> </a:t>
            </a:r>
            <a:r>
              <a:rPr lang="en-GB" sz="2200" dirty="0" err="1">
                <a:solidFill>
                  <a:schemeClr val="bg2">
                    <a:lumMod val="10000"/>
                  </a:schemeClr>
                </a:solidFill>
              </a:rPr>
              <a:t>gün</a:t>
            </a:r>
            <a:r>
              <a:rPr lang="en-GB" sz="2200" dirty="0">
                <a:solidFill>
                  <a:schemeClr val="bg2">
                    <a:lumMod val="10000"/>
                  </a:schemeClr>
                </a:solidFill>
              </a:rPr>
              <a:t> </a:t>
            </a:r>
            <a:r>
              <a:rPr lang="en-GB" sz="2200" dirty="0" err="1">
                <a:solidFill>
                  <a:schemeClr val="bg2">
                    <a:lumMod val="10000"/>
                  </a:schemeClr>
                </a:solidFill>
              </a:rPr>
              <a:t>veya</a:t>
            </a:r>
            <a:r>
              <a:rPr lang="en-GB" sz="2200" dirty="0">
                <a:solidFill>
                  <a:schemeClr val="bg2">
                    <a:lumMod val="10000"/>
                  </a:schemeClr>
                </a:solidFill>
              </a:rPr>
              <a:t> </a:t>
            </a:r>
            <a:r>
              <a:rPr lang="en-GB" sz="2200" dirty="0" err="1">
                <a:solidFill>
                  <a:schemeClr val="bg2">
                    <a:lumMod val="10000"/>
                  </a:schemeClr>
                </a:solidFill>
              </a:rPr>
              <a:t>daha</a:t>
            </a:r>
            <a:r>
              <a:rPr lang="en-GB" sz="2200" dirty="0">
                <a:solidFill>
                  <a:schemeClr val="bg2">
                    <a:lumMod val="10000"/>
                  </a:schemeClr>
                </a:solidFill>
              </a:rPr>
              <a:t> </a:t>
            </a:r>
            <a:r>
              <a:rPr lang="en-GB" sz="2200" dirty="0" err="1">
                <a:solidFill>
                  <a:schemeClr val="bg2">
                    <a:lumMod val="10000"/>
                  </a:schemeClr>
                </a:solidFill>
              </a:rPr>
              <a:t>uzun</a:t>
            </a:r>
            <a:r>
              <a:rPr lang="en-GB" sz="2200" dirty="0">
                <a:solidFill>
                  <a:schemeClr val="bg2">
                    <a:lumMod val="10000"/>
                  </a:schemeClr>
                </a:solidFill>
              </a:rPr>
              <a:t> </a:t>
            </a:r>
            <a:r>
              <a:rPr lang="en-GB" sz="2200" dirty="0" err="1">
                <a:solidFill>
                  <a:schemeClr val="bg2">
                    <a:lumMod val="10000"/>
                  </a:schemeClr>
                </a:solidFill>
              </a:rPr>
              <a:t>süre</a:t>
            </a:r>
            <a:r>
              <a:rPr lang="en-GB" sz="2200" dirty="0">
                <a:solidFill>
                  <a:schemeClr val="bg2">
                    <a:lumMod val="10000"/>
                  </a:schemeClr>
                </a:solidFill>
              </a:rPr>
              <a:t> </a:t>
            </a:r>
            <a:r>
              <a:rPr lang="en-GB" sz="2200" dirty="0" err="1">
                <a:solidFill>
                  <a:schemeClr val="bg2">
                    <a:lumMod val="10000"/>
                  </a:schemeClr>
                </a:solidFill>
              </a:rPr>
              <a:t>mekanik</a:t>
            </a:r>
            <a:r>
              <a:rPr lang="en-GB" sz="2200" dirty="0">
                <a:solidFill>
                  <a:schemeClr val="bg2">
                    <a:lumMod val="10000"/>
                  </a:schemeClr>
                </a:solidFill>
              </a:rPr>
              <a:t> </a:t>
            </a:r>
            <a:r>
              <a:rPr lang="en-GB" sz="2200" dirty="0" err="1">
                <a:solidFill>
                  <a:schemeClr val="bg2">
                    <a:lumMod val="10000"/>
                  </a:schemeClr>
                </a:solidFill>
              </a:rPr>
              <a:t>ventilatöre</a:t>
            </a:r>
            <a:r>
              <a:rPr lang="en-GB" sz="2200" dirty="0">
                <a:solidFill>
                  <a:schemeClr val="bg2">
                    <a:lumMod val="10000"/>
                  </a:schemeClr>
                </a:solidFill>
              </a:rPr>
              <a:t> </a:t>
            </a:r>
            <a:r>
              <a:rPr lang="en-GB" sz="2200" dirty="0" err="1">
                <a:solidFill>
                  <a:schemeClr val="bg2">
                    <a:lumMod val="10000"/>
                  </a:schemeClr>
                </a:solidFill>
              </a:rPr>
              <a:t>bağlı</a:t>
            </a:r>
            <a:r>
              <a:rPr lang="en-GB" sz="2200" dirty="0">
                <a:solidFill>
                  <a:schemeClr val="bg2">
                    <a:lumMod val="10000"/>
                  </a:schemeClr>
                </a:solidFill>
              </a:rPr>
              <a:t> </a:t>
            </a:r>
            <a:r>
              <a:rPr lang="en-GB" sz="2200" dirty="0" err="1">
                <a:solidFill>
                  <a:schemeClr val="bg2">
                    <a:lumMod val="10000"/>
                  </a:schemeClr>
                </a:solidFill>
              </a:rPr>
              <a:t>kalan</a:t>
            </a:r>
            <a:r>
              <a:rPr lang="en-GB" sz="2200" dirty="0">
                <a:solidFill>
                  <a:schemeClr val="bg2">
                    <a:lumMod val="10000"/>
                  </a:schemeClr>
                </a:solidFill>
              </a:rPr>
              <a:t> </a:t>
            </a:r>
            <a:r>
              <a:rPr lang="en-GB" sz="2200" dirty="0" err="1">
                <a:solidFill>
                  <a:schemeClr val="bg2">
                    <a:lumMod val="10000"/>
                  </a:schemeClr>
                </a:solidFill>
              </a:rPr>
              <a:t>bir</a:t>
            </a:r>
            <a:r>
              <a:rPr lang="en-GB" sz="2200" dirty="0">
                <a:solidFill>
                  <a:schemeClr val="bg2">
                    <a:lumMod val="10000"/>
                  </a:schemeClr>
                </a:solidFill>
              </a:rPr>
              <a:t> </a:t>
            </a:r>
            <a:r>
              <a:rPr lang="en-GB" sz="2200" dirty="0" err="1">
                <a:solidFill>
                  <a:schemeClr val="bg2">
                    <a:lumMod val="10000"/>
                  </a:schemeClr>
                </a:solidFill>
              </a:rPr>
              <a:t>hastada</a:t>
            </a:r>
            <a:r>
              <a:rPr lang="en-GB" sz="2200" dirty="0">
                <a:solidFill>
                  <a:schemeClr val="bg2">
                    <a:lumMod val="10000"/>
                  </a:schemeClr>
                </a:solidFill>
              </a:rPr>
              <a:t>, </a:t>
            </a:r>
            <a:r>
              <a:rPr lang="en-GB" sz="2200" dirty="0" err="1">
                <a:solidFill>
                  <a:schemeClr val="bg2">
                    <a:lumMod val="10000"/>
                  </a:schemeClr>
                </a:solidFill>
              </a:rPr>
              <a:t>bazal</a:t>
            </a:r>
            <a:r>
              <a:rPr lang="en-GB" sz="2200" dirty="0">
                <a:solidFill>
                  <a:schemeClr val="bg2">
                    <a:lumMod val="10000"/>
                  </a:schemeClr>
                </a:solidFill>
              </a:rPr>
              <a:t> </a:t>
            </a:r>
            <a:r>
              <a:rPr lang="en-GB" sz="2200" dirty="0" err="1">
                <a:solidFill>
                  <a:schemeClr val="bg2">
                    <a:lumMod val="10000"/>
                  </a:schemeClr>
                </a:solidFill>
              </a:rPr>
              <a:t>stabilite</a:t>
            </a:r>
            <a:r>
              <a:rPr lang="en-GB" sz="2200" dirty="0">
                <a:solidFill>
                  <a:schemeClr val="bg2">
                    <a:lumMod val="10000"/>
                  </a:schemeClr>
                </a:solidFill>
              </a:rPr>
              <a:t> </a:t>
            </a:r>
            <a:r>
              <a:rPr lang="en-GB" sz="2200" dirty="0" err="1">
                <a:solidFill>
                  <a:schemeClr val="bg2">
                    <a:lumMod val="10000"/>
                  </a:schemeClr>
                </a:solidFill>
              </a:rPr>
              <a:t>sonrası</a:t>
            </a:r>
            <a:r>
              <a:rPr lang="en-GB" sz="2200" dirty="0">
                <a:solidFill>
                  <a:schemeClr val="bg2">
                    <a:lumMod val="10000"/>
                  </a:schemeClr>
                </a:solidFill>
              </a:rPr>
              <a:t> </a:t>
            </a:r>
            <a:r>
              <a:rPr lang="en-GB" sz="2200" dirty="0" err="1">
                <a:solidFill>
                  <a:schemeClr val="bg2">
                    <a:lumMod val="10000"/>
                  </a:schemeClr>
                </a:solidFill>
              </a:rPr>
              <a:t>enfeksiyon</a:t>
            </a:r>
            <a:r>
              <a:rPr lang="en-GB" sz="2200" dirty="0">
                <a:solidFill>
                  <a:schemeClr val="bg2">
                    <a:lumMod val="10000"/>
                  </a:schemeClr>
                </a:solidFill>
              </a:rPr>
              <a:t> </a:t>
            </a:r>
            <a:r>
              <a:rPr lang="en-GB" sz="2200" dirty="0" err="1">
                <a:solidFill>
                  <a:schemeClr val="bg2">
                    <a:lumMod val="10000"/>
                  </a:schemeClr>
                </a:solidFill>
              </a:rPr>
              <a:t>veya</a:t>
            </a:r>
            <a:r>
              <a:rPr lang="en-GB" sz="2200" dirty="0">
                <a:solidFill>
                  <a:schemeClr val="bg2">
                    <a:lumMod val="10000"/>
                  </a:schemeClr>
                </a:solidFill>
              </a:rPr>
              <a:t> </a:t>
            </a:r>
            <a:r>
              <a:rPr lang="en-GB" sz="2200" dirty="0" err="1">
                <a:solidFill>
                  <a:schemeClr val="bg2">
                    <a:lumMod val="10000"/>
                  </a:schemeClr>
                </a:solidFill>
              </a:rPr>
              <a:t>inflamasyonu</a:t>
            </a:r>
            <a:r>
              <a:rPr lang="en-GB" sz="2200" dirty="0">
                <a:solidFill>
                  <a:schemeClr val="bg2">
                    <a:lumMod val="10000"/>
                  </a:schemeClr>
                </a:solidFill>
              </a:rPr>
              <a:t> </a:t>
            </a:r>
            <a:r>
              <a:rPr lang="en-GB" sz="2200" dirty="0" err="1">
                <a:solidFill>
                  <a:schemeClr val="bg2">
                    <a:lumMod val="10000"/>
                  </a:schemeClr>
                </a:solidFill>
              </a:rPr>
              <a:t>işaret</a:t>
            </a:r>
            <a:r>
              <a:rPr lang="en-GB" sz="2200" dirty="0">
                <a:solidFill>
                  <a:schemeClr val="bg2">
                    <a:lumMod val="10000"/>
                  </a:schemeClr>
                </a:solidFill>
              </a:rPr>
              <a:t> </a:t>
            </a:r>
            <a:r>
              <a:rPr lang="en-GB" sz="2200" dirty="0" err="1">
                <a:solidFill>
                  <a:schemeClr val="bg2">
                    <a:lumMod val="10000"/>
                  </a:schemeClr>
                </a:solidFill>
              </a:rPr>
              <a:t>eden</a:t>
            </a:r>
            <a:r>
              <a:rPr lang="en-GB" sz="2200" dirty="0">
                <a:solidFill>
                  <a:schemeClr val="bg2">
                    <a:lumMod val="10000"/>
                  </a:schemeClr>
                </a:solidFill>
              </a:rPr>
              <a:t> </a:t>
            </a:r>
            <a:r>
              <a:rPr lang="en-GB" sz="2200" dirty="0" err="1">
                <a:solidFill>
                  <a:schemeClr val="bg2">
                    <a:lumMod val="10000"/>
                  </a:schemeClr>
                </a:solidFill>
              </a:rPr>
              <a:t>belirtilerle</a:t>
            </a:r>
            <a:r>
              <a:rPr lang="en-GB" sz="2200" dirty="0">
                <a:solidFill>
                  <a:schemeClr val="bg2">
                    <a:lumMod val="10000"/>
                  </a:schemeClr>
                </a:solidFill>
              </a:rPr>
              <a:t> </a:t>
            </a:r>
            <a:r>
              <a:rPr lang="en-GB" sz="2200" dirty="0" err="1">
                <a:solidFill>
                  <a:schemeClr val="bg2">
                    <a:lumMod val="10000"/>
                  </a:schemeClr>
                </a:solidFill>
              </a:rPr>
              <a:t>birlikte</a:t>
            </a:r>
            <a:r>
              <a:rPr lang="en-GB" sz="2200" dirty="0">
                <a:solidFill>
                  <a:schemeClr val="bg2">
                    <a:lumMod val="10000"/>
                  </a:schemeClr>
                </a:solidFill>
              </a:rPr>
              <a:t> </a:t>
            </a:r>
            <a:r>
              <a:rPr lang="en-GB" sz="2200" dirty="0" err="1">
                <a:solidFill>
                  <a:schemeClr val="bg2">
                    <a:lumMod val="10000"/>
                  </a:schemeClr>
                </a:solidFill>
              </a:rPr>
              <a:t>laboratuvar</a:t>
            </a:r>
            <a:r>
              <a:rPr lang="en-GB" sz="2200" dirty="0">
                <a:solidFill>
                  <a:schemeClr val="bg2">
                    <a:lumMod val="10000"/>
                  </a:schemeClr>
                </a:solidFill>
              </a:rPr>
              <a:t> </a:t>
            </a:r>
            <a:r>
              <a:rPr lang="en-GB" sz="2200" dirty="0" err="1">
                <a:solidFill>
                  <a:schemeClr val="bg2">
                    <a:lumMod val="10000"/>
                  </a:schemeClr>
                </a:solidFill>
              </a:rPr>
              <a:t>verilerinin</a:t>
            </a:r>
            <a:r>
              <a:rPr lang="en-GB" sz="2200" dirty="0">
                <a:solidFill>
                  <a:schemeClr val="bg2">
                    <a:lumMod val="10000"/>
                  </a:schemeClr>
                </a:solidFill>
              </a:rPr>
              <a:t> </a:t>
            </a:r>
            <a:r>
              <a:rPr lang="en-GB" sz="2200" dirty="0" err="1">
                <a:solidFill>
                  <a:schemeClr val="bg2">
                    <a:lumMod val="10000"/>
                  </a:schemeClr>
                </a:solidFill>
              </a:rPr>
              <a:t>bulunması</a:t>
            </a:r>
            <a:r>
              <a:rPr lang="en-GB" sz="2200" dirty="0">
                <a:solidFill>
                  <a:schemeClr val="bg2">
                    <a:lumMod val="10000"/>
                  </a:schemeClr>
                </a:solidFill>
              </a:rPr>
              <a:t> </a:t>
            </a:r>
            <a:r>
              <a:rPr lang="en-GB" sz="2200" dirty="0" err="1">
                <a:solidFill>
                  <a:schemeClr val="bg2">
                    <a:lumMod val="10000"/>
                  </a:schemeClr>
                </a:solidFill>
              </a:rPr>
              <a:t>durumunda</a:t>
            </a:r>
            <a:r>
              <a:rPr lang="en-GB" sz="2200" dirty="0">
                <a:solidFill>
                  <a:schemeClr val="bg2">
                    <a:lumMod val="10000"/>
                  </a:schemeClr>
                </a:solidFill>
              </a:rPr>
              <a:t> </a:t>
            </a:r>
            <a:r>
              <a:rPr lang="en-GB" sz="2200" dirty="0" err="1">
                <a:solidFill>
                  <a:schemeClr val="bg2">
                    <a:lumMod val="10000"/>
                  </a:schemeClr>
                </a:solidFill>
              </a:rPr>
              <a:t>tanımlanır</a:t>
            </a:r>
            <a:endParaRPr lang="en-GB" sz="2200" dirty="0">
              <a:solidFill>
                <a:schemeClr val="bg2">
                  <a:lumMod val="10000"/>
                </a:schemeClr>
              </a:solidFill>
            </a:endParaRPr>
          </a:p>
        </p:txBody>
      </p:sp>
      <p:pic>
        <p:nvPicPr>
          <p:cNvPr id="4" name="Resim 2">
            <a:extLst>
              <a:ext uri="{FF2B5EF4-FFF2-40B4-BE49-F238E27FC236}">
                <a16:creationId xmlns:a16="http://schemas.microsoft.com/office/drawing/2014/main" id="{739230F1-156E-085A-6203-56025A7E14AD}"/>
              </a:ext>
            </a:extLst>
          </p:cNvPr>
          <p:cNvPicPr>
            <a:picLocks noChangeAspect="1"/>
          </p:cNvPicPr>
          <p:nvPr/>
        </p:nvPicPr>
        <p:blipFill>
          <a:blip r:embed="rId3"/>
          <a:srcRect l="21985" r="19969"/>
          <a:stretch/>
        </p:blipFill>
        <p:spPr>
          <a:xfrm>
            <a:off x="10074799" y="355128"/>
            <a:ext cx="2039841" cy="1382232"/>
          </a:xfrm>
          <a:prstGeom prst="rect">
            <a:avLst/>
          </a:prstGeom>
        </p:spPr>
      </p:pic>
    </p:spTree>
    <p:extLst>
      <p:ext uri="{BB962C8B-B14F-4D97-AF65-F5344CB8AC3E}">
        <p14:creationId xmlns:p14="http://schemas.microsoft.com/office/powerpoint/2010/main" val="4174292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 y="2257426"/>
            <a:ext cx="2488883" cy="2405062"/>
          </a:xfrm>
          <a:prstGeom prst="rect">
            <a:avLst/>
          </a:prstGeom>
        </p:spPr>
      </p:pic>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2"/>
                </a:solidFill>
                <a:latin typeface="+mn-lt"/>
              </a:rPr>
              <a:t>Tedavi</a:t>
            </a:r>
            <a:endParaRPr lang="en-GB" sz="4400" b="1" dirty="0">
              <a:solidFill>
                <a:schemeClr val="accent2"/>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666875" y="1737360"/>
            <a:ext cx="9339108" cy="4564936"/>
          </a:xfrm>
        </p:spPr>
        <p:txBody>
          <a:bodyPr numCol="1">
            <a:noAutofit/>
          </a:bodyPr>
          <a:lstStyle/>
          <a:p>
            <a:pPr marL="292608" lvl="1" indent="0">
              <a:lnSpc>
                <a:spcPct val="150000"/>
              </a:lnSpc>
              <a:buNone/>
            </a:pPr>
            <a:r>
              <a:rPr lang="tr-TR" sz="2800" b="1" dirty="0">
                <a:solidFill>
                  <a:schemeClr val="bg2">
                    <a:lumMod val="10000"/>
                  </a:schemeClr>
                </a:solidFill>
              </a:rPr>
              <a:t>Tedavi Süresi</a:t>
            </a:r>
          </a:p>
          <a:p>
            <a:pPr marL="818388" lvl="2" indent="-342900">
              <a:lnSpc>
                <a:spcPct val="150000"/>
              </a:lnSpc>
              <a:buFont typeface="Wingdings" panose="05000000000000000000" pitchFamily="2" charset="2"/>
              <a:buChar char="q"/>
            </a:pPr>
            <a:r>
              <a:rPr lang="tr-TR" sz="2400" dirty="0" err="1">
                <a:solidFill>
                  <a:schemeClr val="bg2">
                    <a:lumMod val="10000"/>
                  </a:schemeClr>
                </a:solidFill>
              </a:rPr>
              <a:t>Sekonder</a:t>
            </a:r>
            <a:r>
              <a:rPr lang="tr-TR" sz="2400" dirty="0">
                <a:solidFill>
                  <a:schemeClr val="bg2">
                    <a:lumMod val="10000"/>
                  </a:schemeClr>
                </a:solidFill>
              </a:rPr>
              <a:t> enfeksiyon gelişimi, gram pozitif </a:t>
            </a:r>
            <a:r>
              <a:rPr lang="tr-TR" sz="2400" dirty="0" err="1">
                <a:solidFill>
                  <a:schemeClr val="bg2">
                    <a:lumMod val="10000"/>
                  </a:schemeClr>
                </a:solidFill>
              </a:rPr>
              <a:t>bakteriyemi</a:t>
            </a:r>
            <a:r>
              <a:rPr lang="tr-TR" sz="2400" dirty="0">
                <a:solidFill>
                  <a:schemeClr val="bg2">
                    <a:lumMod val="10000"/>
                  </a:schemeClr>
                </a:solidFill>
              </a:rPr>
              <a:t>, tedaviye yavaş yanıt, </a:t>
            </a:r>
            <a:r>
              <a:rPr lang="tr-TR" sz="2400" dirty="0" err="1">
                <a:solidFill>
                  <a:schemeClr val="bg2">
                    <a:lumMod val="10000"/>
                  </a:schemeClr>
                </a:solidFill>
              </a:rPr>
              <a:t>immün</a:t>
            </a:r>
            <a:r>
              <a:rPr lang="tr-TR" sz="2400" dirty="0">
                <a:solidFill>
                  <a:schemeClr val="bg2">
                    <a:lumMod val="10000"/>
                  </a:schemeClr>
                </a:solidFill>
              </a:rPr>
              <a:t> yetmezlik ve </a:t>
            </a:r>
            <a:r>
              <a:rPr lang="tr-TR" sz="2400" dirty="0" err="1">
                <a:solidFill>
                  <a:schemeClr val="bg2">
                    <a:lumMod val="10000"/>
                  </a:schemeClr>
                </a:solidFill>
              </a:rPr>
              <a:t>piyojenik</a:t>
            </a:r>
            <a:r>
              <a:rPr lang="tr-TR" sz="2400" dirty="0">
                <a:solidFill>
                  <a:schemeClr val="bg2">
                    <a:lumMod val="10000"/>
                  </a:schemeClr>
                </a:solidFill>
              </a:rPr>
              <a:t> komplikasyonlar gibi bazı durumlarda tedavi süresi yedi günden uzun olabilmektedir</a:t>
            </a:r>
          </a:p>
          <a:p>
            <a:pPr marL="818388" lvl="2" indent="-342900">
              <a:lnSpc>
                <a:spcPct val="150000"/>
              </a:lnSpc>
              <a:buFont typeface="Wingdings" panose="05000000000000000000" pitchFamily="2" charset="2"/>
              <a:buChar char="q"/>
            </a:pPr>
            <a:r>
              <a:rPr lang="tr-TR" sz="2400" dirty="0" err="1">
                <a:solidFill>
                  <a:schemeClr val="bg2">
                    <a:lumMod val="10000"/>
                  </a:schemeClr>
                </a:solidFill>
              </a:rPr>
              <a:t>Prokalsitonin</a:t>
            </a:r>
            <a:r>
              <a:rPr lang="tr-TR" sz="2400" dirty="0">
                <a:solidFill>
                  <a:schemeClr val="bg2">
                    <a:lumMod val="10000"/>
                  </a:schemeClr>
                </a:solidFill>
              </a:rPr>
              <a:t>, tedavi izleminde kullanılabilecek bir </a:t>
            </a:r>
            <a:r>
              <a:rPr lang="tr-TR" sz="2400" dirty="0" err="1">
                <a:solidFill>
                  <a:schemeClr val="bg2">
                    <a:lumMod val="10000"/>
                  </a:schemeClr>
                </a:solidFill>
              </a:rPr>
              <a:t>biyobelirteçtir</a:t>
            </a:r>
            <a:endParaRPr lang="tr-TR" sz="2400" dirty="0">
              <a:solidFill>
                <a:schemeClr val="bg2">
                  <a:lumMod val="10000"/>
                </a:schemeClr>
              </a:solidFill>
            </a:endParaRPr>
          </a:p>
          <a:p>
            <a:pPr marL="818388" lvl="2" indent="-342900">
              <a:lnSpc>
                <a:spcPct val="150000"/>
              </a:lnSpc>
              <a:buFont typeface="Wingdings" panose="05000000000000000000" pitchFamily="2" charset="2"/>
              <a:buChar char="q"/>
            </a:pPr>
            <a:r>
              <a:rPr lang="tr-TR" sz="2400" dirty="0">
                <a:solidFill>
                  <a:schemeClr val="bg2">
                    <a:lumMod val="10000"/>
                  </a:schemeClr>
                </a:solidFill>
              </a:rPr>
              <a:t>≥%80 düşüş antibiyotik kesilmesinde yol gösterici olabilmektedir</a:t>
            </a: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3"/>
          <a:srcRect l="21985" r="19969"/>
          <a:stretch/>
        </p:blipFill>
        <p:spPr>
          <a:xfrm>
            <a:off x="10074799" y="355128"/>
            <a:ext cx="2039841" cy="1382232"/>
          </a:xfrm>
          <a:prstGeom prst="rect">
            <a:avLst/>
          </a:prstGeom>
        </p:spPr>
      </p:pic>
    </p:spTree>
    <p:extLst>
      <p:ext uri="{BB962C8B-B14F-4D97-AF65-F5344CB8AC3E}">
        <p14:creationId xmlns:p14="http://schemas.microsoft.com/office/powerpoint/2010/main" val="590648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 y="2257426"/>
            <a:ext cx="2488883" cy="2405062"/>
          </a:xfrm>
          <a:prstGeom prst="rect">
            <a:avLst/>
          </a:prstGeom>
        </p:spPr>
      </p:pic>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2"/>
                </a:solidFill>
                <a:latin typeface="+mn-lt"/>
              </a:rPr>
              <a:t>Önleme</a:t>
            </a:r>
            <a:endParaRPr lang="en-GB" sz="4400" b="1" dirty="0">
              <a:solidFill>
                <a:schemeClr val="accent2"/>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666875" y="1737360"/>
            <a:ext cx="9339108" cy="4564936"/>
          </a:xfrm>
        </p:spPr>
        <p:txBody>
          <a:bodyPr numCol="1">
            <a:noAutofit/>
          </a:bodyPr>
          <a:lstStyle/>
          <a:p>
            <a:pPr marL="749808" lvl="1" indent="-457200">
              <a:lnSpc>
                <a:spcPct val="100000"/>
              </a:lnSpc>
            </a:pPr>
            <a:r>
              <a:rPr lang="tr-TR" sz="2800" b="1" dirty="0">
                <a:solidFill>
                  <a:schemeClr val="bg2">
                    <a:lumMod val="10000"/>
                  </a:schemeClr>
                </a:solidFill>
              </a:rPr>
              <a:t>Sağlık personelinin eğitimi </a:t>
            </a:r>
          </a:p>
          <a:p>
            <a:pPr marL="749808" lvl="1" indent="-457200">
              <a:lnSpc>
                <a:spcPct val="100000"/>
              </a:lnSpc>
            </a:pPr>
            <a:r>
              <a:rPr lang="tr-TR" sz="2800" b="1" dirty="0">
                <a:solidFill>
                  <a:schemeClr val="bg2">
                    <a:lumMod val="10000"/>
                  </a:schemeClr>
                </a:solidFill>
              </a:rPr>
              <a:t>Klinik ve Mikrobiyolojik Sürveyans</a:t>
            </a:r>
          </a:p>
          <a:p>
            <a:pPr marL="749808" lvl="1" indent="-457200">
              <a:lnSpc>
                <a:spcPct val="100000"/>
              </a:lnSpc>
            </a:pPr>
            <a:r>
              <a:rPr lang="tr-TR" sz="2800" b="1" dirty="0">
                <a:solidFill>
                  <a:schemeClr val="bg2">
                    <a:lumMod val="10000"/>
                  </a:schemeClr>
                </a:solidFill>
              </a:rPr>
              <a:t>Mikroorganizma Bulaşının Önlenmesi</a:t>
            </a:r>
          </a:p>
          <a:p>
            <a:pPr marL="932688" lvl="2" indent="-457200">
              <a:lnSpc>
                <a:spcPct val="100000"/>
              </a:lnSpc>
            </a:pPr>
            <a:r>
              <a:rPr lang="tr-TR" sz="2200" dirty="0">
                <a:solidFill>
                  <a:schemeClr val="bg2">
                    <a:lumMod val="10000"/>
                  </a:schemeClr>
                </a:solidFill>
              </a:rPr>
              <a:t>El hijyeninin sağlanması</a:t>
            </a:r>
          </a:p>
          <a:p>
            <a:pPr marL="932688" lvl="2" indent="-457200">
              <a:lnSpc>
                <a:spcPct val="100000"/>
              </a:lnSpc>
            </a:pPr>
            <a:r>
              <a:rPr lang="tr-TR" sz="2200" dirty="0">
                <a:solidFill>
                  <a:schemeClr val="bg2">
                    <a:lumMod val="10000"/>
                  </a:schemeClr>
                </a:solidFill>
              </a:rPr>
              <a:t>İzolasyon önlemleri</a:t>
            </a:r>
          </a:p>
          <a:p>
            <a:pPr marL="932688" lvl="2" indent="-457200">
              <a:lnSpc>
                <a:spcPct val="100000"/>
              </a:lnSpc>
            </a:pPr>
            <a:r>
              <a:rPr lang="tr-TR" sz="2200" dirty="0">
                <a:solidFill>
                  <a:schemeClr val="bg2">
                    <a:lumMod val="10000"/>
                  </a:schemeClr>
                </a:solidFill>
              </a:rPr>
              <a:t>Mekanik ventilatör solunum devresi, nemlendirici kullanımı ve değişimi</a:t>
            </a:r>
          </a:p>
          <a:p>
            <a:pPr marL="932688" lvl="2" indent="-457200">
              <a:lnSpc>
                <a:spcPct val="100000"/>
              </a:lnSpc>
            </a:pPr>
            <a:r>
              <a:rPr lang="tr-TR" sz="2200" dirty="0">
                <a:solidFill>
                  <a:schemeClr val="bg2">
                    <a:lumMod val="10000"/>
                  </a:schemeClr>
                </a:solidFill>
              </a:rPr>
              <a:t>Aspirasyon</a:t>
            </a:r>
          </a:p>
          <a:p>
            <a:pPr marL="932688" lvl="2" indent="-457200">
              <a:lnSpc>
                <a:spcPct val="100000"/>
              </a:lnSpc>
            </a:pPr>
            <a:r>
              <a:rPr lang="tr-TR" sz="2200" dirty="0">
                <a:solidFill>
                  <a:schemeClr val="bg2">
                    <a:lumMod val="10000"/>
                  </a:schemeClr>
                </a:solidFill>
              </a:rPr>
              <a:t>Trakeostomi Bakımı </a:t>
            </a:r>
          </a:p>
          <a:p>
            <a:pPr marL="749808" lvl="1" indent="-457200">
              <a:lnSpc>
                <a:spcPct val="150000"/>
              </a:lnSpc>
            </a:pPr>
            <a:endParaRPr lang="tr-TR" sz="2600" b="1"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3"/>
          <a:srcRect l="21985" r="19969"/>
          <a:stretch/>
        </p:blipFill>
        <p:spPr>
          <a:xfrm>
            <a:off x="10074799" y="355128"/>
            <a:ext cx="2039841" cy="1382232"/>
          </a:xfrm>
          <a:prstGeom prst="rect">
            <a:avLst/>
          </a:prstGeom>
        </p:spPr>
      </p:pic>
    </p:spTree>
    <p:extLst>
      <p:ext uri="{BB962C8B-B14F-4D97-AF65-F5344CB8AC3E}">
        <p14:creationId xmlns:p14="http://schemas.microsoft.com/office/powerpoint/2010/main" val="3675974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 y="2257426"/>
            <a:ext cx="2488883" cy="2405062"/>
          </a:xfrm>
          <a:prstGeom prst="rect">
            <a:avLst/>
          </a:prstGeom>
        </p:spPr>
      </p:pic>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2"/>
                </a:solidFill>
                <a:latin typeface="+mn-lt"/>
              </a:rPr>
              <a:t>Önleme</a:t>
            </a:r>
            <a:endParaRPr lang="en-GB" sz="4400" b="1" dirty="0">
              <a:solidFill>
                <a:schemeClr val="accent2"/>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666875" y="1737360"/>
            <a:ext cx="10058400" cy="4317451"/>
          </a:xfrm>
        </p:spPr>
        <p:txBody>
          <a:bodyPr numCol="1">
            <a:noAutofit/>
          </a:bodyPr>
          <a:lstStyle/>
          <a:p>
            <a:pPr marL="292608" lvl="1" indent="0">
              <a:lnSpc>
                <a:spcPct val="100000"/>
              </a:lnSpc>
              <a:buNone/>
            </a:pPr>
            <a:r>
              <a:rPr lang="tr-TR" sz="2600" b="1" dirty="0">
                <a:solidFill>
                  <a:schemeClr val="bg2">
                    <a:lumMod val="10000"/>
                  </a:schemeClr>
                </a:solidFill>
              </a:rPr>
              <a:t>Konağa Ait Risk Faktörlerinin Düzeltilmesi</a:t>
            </a:r>
          </a:p>
          <a:p>
            <a:pPr marL="932688" lvl="2" indent="-457200">
              <a:lnSpc>
                <a:spcPct val="100000"/>
              </a:lnSpc>
            </a:pPr>
            <a:r>
              <a:rPr lang="tr-TR" sz="2000" dirty="0">
                <a:solidFill>
                  <a:schemeClr val="bg2">
                    <a:lumMod val="10000"/>
                  </a:schemeClr>
                </a:solidFill>
              </a:rPr>
              <a:t>Pozisyon</a:t>
            </a:r>
          </a:p>
          <a:p>
            <a:pPr marL="932688" lvl="2" indent="-457200">
              <a:lnSpc>
                <a:spcPct val="100000"/>
              </a:lnSpc>
            </a:pPr>
            <a:r>
              <a:rPr lang="tr-TR" sz="2000" dirty="0">
                <a:solidFill>
                  <a:schemeClr val="bg2">
                    <a:lumMod val="10000"/>
                  </a:schemeClr>
                </a:solidFill>
              </a:rPr>
              <a:t>Non – invaziv mekanik ventilasyon uygulaması</a:t>
            </a:r>
          </a:p>
          <a:p>
            <a:pPr marL="932688" lvl="2" indent="-457200">
              <a:lnSpc>
                <a:spcPct val="100000"/>
              </a:lnSpc>
            </a:pPr>
            <a:r>
              <a:rPr lang="tr-TR" sz="2000" dirty="0">
                <a:solidFill>
                  <a:schemeClr val="bg2">
                    <a:lumMod val="10000"/>
                  </a:schemeClr>
                </a:solidFill>
              </a:rPr>
              <a:t>Ventilatörden ayırma (Weaning) denemesi</a:t>
            </a:r>
          </a:p>
          <a:p>
            <a:pPr marL="932688" lvl="2" indent="-457200">
              <a:lnSpc>
                <a:spcPct val="100000"/>
              </a:lnSpc>
            </a:pPr>
            <a:r>
              <a:rPr lang="tr-TR" sz="2000" dirty="0">
                <a:solidFill>
                  <a:schemeClr val="bg2">
                    <a:lumMod val="10000"/>
                  </a:schemeClr>
                </a:solidFill>
              </a:rPr>
              <a:t>Sedasyon uygulaması</a:t>
            </a:r>
          </a:p>
          <a:p>
            <a:pPr marL="932688" lvl="2" indent="-457200">
              <a:lnSpc>
                <a:spcPct val="100000"/>
              </a:lnSpc>
            </a:pPr>
            <a:r>
              <a:rPr lang="tr-TR" sz="2000" dirty="0">
                <a:solidFill>
                  <a:schemeClr val="bg2">
                    <a:lumMod val="10000"/>
                  </a:schemeClr>
                </a:solidFill>
              </a:rPr>
              <a:t>Sürekli </a:t>
            </a:r>
            <a:r>
              <a:rPr lang="tr-TR" sz="2000" dirty="0" err="1">
                <a:solidFill>
                  <a:schemeClr val="bg2">
                    <a:lumMod val="10000"/>
                  </a:schemeClr>
                </a:solidFill>
              </a:rPr>
              <a:t>subglottik</a:t>
            </a:r>
            <a:r>
              <a:rPr lang="tr-TR" sz="2000" dirty="0">
                <a:solidFill>
                  <a:schemeClr val="bg2">
                    <a:lumMod val="10000"/>
                  </a:schemeClr>
                </a:solidFill>
              </a:rPr>
              <a:t> aspirasyon sağlayan endotrakeal tüp kullanımı</a:t>
            </a:r>
          </a:p>
          <a:p>
            <a:pPr marL="932688" lvl="2" indent="-457200">
              <a:lnSpc>
                <a:spcPct val="100000"/>
              </a:lnSpc>
            </a:pPr>
            <a:r>
              <a:rPr lang="tr-TR" sz="2000" dirty="0">
                <a:solidFill>
                  <a:schemeClr val="bg2">
                    <a:lumMod val="10000"/>
                  </a:schemeClr>
                </a:solidFill>
              </a:rPr>
              <a:t>Tekrar entübasyonun (</a:t>
            </a:r>
            <a:r>
              <a:rPr lang="tr-TR" sz="2000" dirty="0" err="1">
                <a:solidFill>
                  <a:schemeClr val="bg2">
                    <a:lumMod val="10000"/>
                  </a:schemeClr>
                </a:solidFill>
              </a:rPr>
              <a:t>reentübasyonun</a:t>
            </a:r>
            <a:r>
              <a:rPr lang="tr-TR" sz="2000" dirty="0">
                <a:solidFill>
                  <a:schemeClr val="bg2">
                    <a:lumMod val="10000"/>
                  </a:schemeClr>
                </a:solidFill>
              </a:rPr>
              <a:t>) önlenmesi</a:t>
            </a:r>
          </a:p>
          <a:p>
            <a:pPr marL="932688" lvl="2" indent="-457200">
              <a:lnSpc>
                <a:spcPct val="100000"/>
              </a:lnSpc>
            </a:pPr>
            <a:r>
              <a:rPr lang="tr-TR" sz="2000" dirty="0">
                <a:solidFill>
                  <a:schemeClr val="bg2">
                    <a:lumMod val="10000"/>
                  </a:schemeClr>
                </a:solidFill>
              </a:rPr>
              <a:t>Endotrakeal </a:t>
            </a:r>
            <a:r>
              <a:rPr lang="tr-TR" sz="2000" dirty="0" err="1">
                <a:solidFill>
                  <a:schemeClr val="bg2">
                    <a:lumMod val="10000"/>
                  </a:schemeClr>
                </a:solidFill>
              </a:rPr>
              <a:t>kaf</a:t>
            </a:r>
            <a:r>
              <a:rPr lang="tr-TR" sz="2000" dirty="0">
                <a:solidFill>
                  <a:schemeClr val="bg2">
                    <a:lumMod val="10000"/>
                  </a:schemeClr>
                </a:solidFill>
              </a:rPr>
              <a:t> basıncı</a:t>
            </a:r>
          </a:p>
          <a:p>
            <a:pPr marL="932688" lvl="2" indent="-457200">
              <a:lnSpc>
                <a:spcPct val="100000"/>
              </a:lnSpc>
            </a:pPr>
            <a:r>
              <a:rPr lang="tr-TR" sz="2000" dirty="0">
                <a:solidFill>
                  <a:schemeClr val="bg2">
                    <a:lumMod val="10000"/>
                  </a:schemeClr>
                </a:solidFill>
              </a:rPr>
              <a:t>Ağız bakımı</a:t>
            </a:r>
          </a:p>
          <a:p>
            <a:pPr marL="932688" lvl="2" indent="-457200">
              <a:lnSpc>
                <a:spcPct val="100000"/>
              </a:lnSpc>
            </a:pPr>
            <a:r>
              <a:rPr lang="tr-TR" sz="2000" dirty="0">
                <a:solidFill>
                  <a:schemeClr val="bg2">
                    <a:lumMod val="10000"/>
                  </a:schemeClr>
                </a:solidFill>
              </a:rPr>
              <a:t>Derin ven trombozu proflaksisi</a:t>
            </a:r>
          </a:p>
          <a:p>
            <a:pPr marL="932688" lvl="2" indent="-457200">
              <a:lnSpc>
                <a:spcPct val="100000"/>
              </a:lnSpc>
            </a:pPr>
            <a:r>
              <a:rPr lang="tr-TR" sz="2000" dirty="0">
                <a:solidFill>
                  <a:schemeClr val="bg2">
                    <a:lumMod val="10000"/>
                  </a:schemeClr>
                </a:solidFill>
              </a:rPr>
              <a:t>Stres ülser proflaksisi</a:t>
            </a:r>
          </a:p>
          <a:p>
            <a:pPr marL="932688" lvl="2" indent="-457200">
              <a:lnSpc>
                <a:spcPct val="100000"/>
              </a:lnSpc>
            </a:pPr>
            <a:r>
              <a:rPr lang="tr-TR" sz="2000" dirty="0">
                <a:solidFill>
                  <a:schemeClr val="bg2">
                    <a:lumMod val="10000"/>
                  </a:schemeClr>
                </a:solidFill>
              </a:rPr>
              <a:t>Enteral beslenme</a:t>
            </a:r>
            <a:endParaRPr lang="tr-TR" sz="22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3"/>
          <a:srcRect l="21985" r="19969"/>
          <a:stretch/>
        </p:blipFill>
        <p:spPr>
          <a:xfrm>
            <a:off x="10074799" y="355128"/>
            <a:ext cx="2039841" cy="1382232"/>
          </a:xfrm>
          <a:prstGeom prst="rect">
            <a:avLst/>
          </a:prstGeom>
        </p:spPr>
      </p:pic>
    </p:spTree>
    <p:extLst>
      <p:ext uri="{BB962C8B-B14F-4D97-AF65-F5344CB8AC3E}">
        <p14:creationId xmlns:p14="http://schemas.microsoft.com/office/powerpoint/2010/main" val="2480431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 y="2257426"/>
            <a:ext cx="2488883" cy="2405062"/>
          </a:xfrm>
          <a:prstGeom prst="rect">
            <a:avLst/>
          </a:prstGeom>
        </p:spPr>
      </p:pic>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097280" y="286604"/>
            <a:ext cx="10058400" cy="1077502"/>
          </a:xfrm>
        </p:spPr>
        <p:txBody>
          <a:bodyPr>
            <a:normAutofit/>
          </a:bodyPr>
          <a:lstStyle/>
          <a:p>
            <a:r>
              <a:rPr lang="tr-TR" sz="4400" b="1" dirty="0">
                <a:solidFill>
                  <a:schemeClr val="accent2"/>
                </a:solidFill>
                <a:latin typeface="+mn-lt"/>
              </a:rPr>
              <a:t>Önleme</a:t>
            </a:r>
            <a:endParaRPr lang="en-GB" sz="4400" b="1" dirty="0">
              <a:solidFill>
                <a:schemeClr val="accent2"/>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666875" y="1737360"/>
            <a:ext cx="9339108" cy="4564936"/>
          </a:xfrm>
        </p:spPr>
        <p:txBody>
          <a:bodyPr numCol="1">
            <a:noAutofit/>
          </a:bodyPr>
          <a:lstStyle/>
          <a:p>
            <a:pPr marL="749808" lvl="1" indent="-457200">
              <a:lnSpc>
                <a:spcPct val="100000"/>
              </a:lnSpc>
            </a:pPr>
            <a:r>
              <a:rPr lang="tr-TR" sz="2200" b="1" dirty="0">
                <a:solidFill>
                  <a:schemeClr val="bg2">
                    <a:lumMod val="10000"/>
                  </a:schemeClr>
                </a:solidFill>
              </a:rPr>
              <a:t>Antibiyotiklerin akılcı kullanımı</a:t>
            </a:r>
          </a:p>
          <a:p>
            <a:pPr marL="749808" lvl="1" indent="-457200">
              <a:lnSpc>
                <a:spcPct val="100000"/>
              </a:lnSpc>
            </a:pPr>
            <a:r>
              <a:rPr lang="tr-TR" sz="2200" b="1">
                <a:solidFill>
                  <a:schemeClr val="bg2">
                    <a:lumMod val="10000"/>
                  </a:schemeClr>
                </a:solidFill>
              </a:rPr>
              <a:t>Yeterli personel sayısı</a:t>
            </a:r>
            <a:endParaRPr lang="tr-TR" sz="2200" b="1"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3"/>
          <a:srcRect l="21985" r="19969"/>
          <a:stretch/>
        </p:blipFill>
        <p:spPr>
          <a:xfrm>
            <a:off x="10074799" y="355128"/>
            <a:ext cx="2039841" cy="1382232"/>
          </a:xfrm>
          <a:prstGeom prst="rect">
            <a:avLst/>
          </a:prstGeom>
        </p:spPr>
      </p:pic>
    </p:spTree>
    <p:extLst>
      <p:ext uri="{BB962C8B-B14F-4D97-AF65-F5344CB8AC3E}">
        <p14:creationId xmlns:p14="http://schemas.microsoft.com/office/powerpoint/2010/main" val="667961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64A1-792D-D1A3-C49C-94F5E5636524}"/>
              </a:ext>
            </a:extLst>
          </p:cNvPr>
          <p:cNvSpPr>
            <a:spLocks noGrp="1"/>
          </p:cNvSpPr>
          <p:nvPr>
            <p:ph type="title"/>
          </p:nvPr>
        </p:nvSpPr>
        <p:spPr/>
        <p:txBody>
          <a:bodyPr>
            <a:normAutofit/>
          </a:bodyPr>
          <a:lstStyle/>
          <a:p>
            <a:r>
              <a:rPr lang="tr-TR" sz="3600" b="1" dirty="0">
                <a:solidFill>
                  <a:srgbClr val="FF9933"/>
                </a:solidFill>
              </a:rPr>
              <a:t>Kaynaklar</a:t>
            </a:r>
            <a:endParaRPr lang="en-GB" sz="3600" b="1" dirty="0">
              <a:solidFill>
                <a:srgbClr val="FF9933"/>
              </a:solidFill>
            </a:endParaRPr>
          </a:p>
        </p:txBody>
      </p:sp>
      <p:sp>
        <p:nvSpPr>
          <p:cNvPr id="3" name="Content Placeholder 2">
            <a:extLst>
              <a:ext uri="{FF2B5EF4-FFF2-40B4-BE49-F238E27FC236}">
                <a16:creationId xmlns:a16="http://schemas.microsoft.com/office/drawing/2014/main" id="{A93242E4-8A28-CDB0-3B25-CDA4A8A01E82}"/>
              </a:ext>
            </a:extLst>
          </p:cNvPr>
          <p:cNvSpPr>
            <a:spLocks noGrp="1"/>
          </p:cNvSpPr>
          <p:nvPr>
            <p:ph idx="1"/>
          </p:nvPr>
        </p:nvSpPr>
        <p:spPr/>
        <p:txBody>
          <a:bodyPr>
            <a:noAutofit/>
          </a:bodyPr>
          <a:lstStyle/>
          <a:p>
            <a:pPr marL="228600" indent="-228600">
              <a:buFont typeface="+mj-lt"/>
              <a:buAutoNum type="arabicPeriod"/>
            </a:pPr>
            <a:r>
              <a:rPr lang="en-GB" sz="1000" dirty="0">
                <a:solidFill>
                  <a:srgbClr val="000000"/>
                </a:solidFill>
              </a:rPr>
              <a:t>World Health Organization. </a:t>
            </a:r>
            <a:r>
              <a:rPr lang="en-GB" sz="1000" dirty="0" err="1">
                <a:solidFill>
                  <a:srgbClr val="000000"/>
                </a:solidFill>
              </a:rPr>
              <a:t>Surveliilance</a:t>
            </a:r>
            <a:r>
              <a:rPr lang="en-GB" sz="1000" dirty="0">
                <a:solidFill>
                  <a:srgbClr val="000000"/>
                </a:solidFill>
              </a:rPr>
              <a:t> of health care-associated infections at national and facility levels. </a:t>
            </a:r>
            <a:r>
              <a:rPr lang="en-GB" sz="1000" dirty="0" err="1">
                <a:solidFill>
                  <a:srgbClr val="000000"/>
                </a:solidFill>
              </a:rPr>
              <a:t>Erişim</a:t>
            </a:r>
            <a:r>
              <a:rPr lang="en-GB" sz="1000" dirty="0">
                <a:solidFill>
                  <a:srgbClr val="000000"/>
                </a:solidFill>
              </a:rPr>
              <a:t> </a:t>
            </a:r>
            <a:r>
              <a:rPr lang="en-GB" sz="1000" dirty="0" err="1">
                <a:solidFill>
                  <a:srgbClr val="000000"/>
                </a:solidFill>
              </a:rPr>
              <a:t>tarihi</a:t>
            </a:r>
            <a:r>
              <a:rPr lang="en-GB" sz="1000" dirty="0">
                <a:solidFill>
                  <a:srgbClr val="000000"/>
                </a:solidFill>
              </a:rPr>
              <a:t>: 26.0</a:t>
            </a:r>
            <a:r>
              <a:rPr lang="tr-TR" sz="1000" dirty="0">
                <a:solidFill>
                  <a:srgbClr val="000000"/>
                </a:solidFill>
              </a:rPr>
              <a:t>8</a:t>
            </a:r>
            <a:r>
              <a:rPr lang="en-GB" sz="1000" dirty="0">
                <a:solidFill>
                  <a:srgbClr val="000000"/>
                </a:solidFill>
              </a:rPr>
              <a:t>.2025. Available from: https://www.who.int/publications/i/item/9789240101456</a:t>
            </a:r>
          </a:p>
          <a:p>
            <a:pPr marL="228600" indent="-228600">
              <a:buFont typeface="+mj-lt"/>
              <a:buAutoNum type="arabicPeriod"/>
            </a:pPr>
            <a:r>
              <a:rPr lang="en-GB" sz="1000" dirty="0">
                <a:solidFill>
                  <a:srgbClr val="000000"/>
                </a:solidFill>
              </a:rPr>
              <a:t>European </a:t>
            </a:r>
            <a:r>
              <a:rPr lang="en-GB" sz="1000" dirty="0" err="1">
                <a:solidFill>
                  <a:srgbClr val="000000"/>
                </a:solidFill>
              </a:rPr>
              <a:t>Center</a:t>
            </a:r>
            <a:r>
              <a:rPr lang="en-GB" sz="1000" dirty="0">
                <a:solidFill>
                  <a:srgbClr val="000000"/>
                </a:solidFill>
              </a:rPr>
              <a:t> for Disease Control and Prevention. Point prevalence survey of healthcare-associated infections and antimicrobial use in European acute care hospitals 2022–2023. </a:t>
            </a:r>
            <a:r>
              <a:rPr lang="en-GB" sz="1000" dirty="0" err="1">
                <a:solidFill>
                  <a:srgbClr val="000000"/>
                </a:solidFill>
              </a:rPr>
              <a:t>Erişim</a:t>
            </a:r>
            <a:r>
              <a:rPr lang="en-GB" sz="1000" dirty="0">
                <a:solidFill>
                  <a:srgbClr val="000000"/>
                </a:solidFill>
              </a:rPr>
              <a:t> </a:t>
            </a:r>
            <a:r>
              <a:rPr lang="en-GB" sz="1000" dirty="0" err="1">
                <a:solidFill>
                  <a:srgbClr val="000000"/>
                </a:solidFill>
              </a:rPr>
              <a:t>tarihi</a:t>
            </a:r>
            <a:r>
              <a:rPr lang="en-GB" sz="1000" dirty="0">
                <a:solidFill>
                  <a:srgbClr val="000000"/>
                </a:solidFill>
              </a:rPr>
              <a:t>: 26.0</a:t>
            </a:r>
            <a:r>
              <a:rPr lang="tr-TR" sz="1000" dirty="0">
                <a:solidFill>
                  <a:srgbClr val="000000"/>
                </a:solidFill>
              </a:rPr>
              <a:t>8</a:t>
            </a:r>
            <a:r>
              <a:rPr lang="en-GB" sz="1000" dirty="0">
                <a:solidFill>
                  <a:srgbClr val="000000"/>
                </a:solidFill>
              </a:rPr>
              <a:t>.2025. Available from: https://www.ecdc.europa.eu/sites/default/files/documents/healthcare-associated-point-prevalence-survey-acute-care-hospitals-2022-2023.pdf </a:t>
            </a:r>
          </a:p>
          <a:p>
            <a:pPr marL="228600" indent="-228600">
              <a:buFont typeface="+mj-lt"/>
              <a:buAutoNum type="arabicPeriod"/>
            </a:pPr>
            <a:r>
              <a:rPr lang="en-GB" sz="1000" dirty="0" err="1">
                <a:solidFill>
                  <a:srgbClr val="000000"/>
                </a:solidFill>
              </a:rPr>
              <a:t>Centers</a:t>
            </a:r>
            <a:r>
              <a:rPr lang="en-GB" sz="1000" dirty="0">
                <a:solidFill>
                  <a:srgbClr val="000000"/>
                </a:solidFill>
              </a:rPr>
              <a:t> for Disease Control and Prevention. National Safety Healthcare Network. Pneumonia (Ventilator-associated [VAP] and non-</a:t>
            </a:r>
            <a:r>
              <a:rPr lang="en-GB" sz="1000" dirty="0" err="1">
                <a:solidFill>
                  <a:srgbClr val="000000"/>
                </a:solidFill>
              </a:rPr>
              <a:t>ventilatorassociated</a:t>
            </a:r>
            <a:r>
              <a:rPr lang="en-GB" sz="1000" dirty="0">
                <a:solidFill>
                  <a:srgbClr val="000000"/>
                </a:solidFill>
              </a:rPr>
              <a:t> Pneumonia [PNEU]) Event. </a:t>
            </a:r>
            <a:r>
              <a:rPr lang="en-GB" sz="1000" dirty="0" err="1">
                <a:solidFill>
                  <a:srgbClr val="000000"/>
                </a:solidFill>
              </a:rPr>
              <a:t>Erişim</a:t>
            </a:r>
            <a:r>
              <a:rPr lang="en-GB" sz="1000" dirty="0">
                <a:solidFill>
                  <a:srgbClr val="000000"/>
                </a:solidFill>
              </a:rPr>
              <a:t> </a:t>
            </a:r>
            <a:r>
              <a:rPr lang="en-GB" sz="1000" dirty="0" err="1">
                <a:solidFill>
                  <a:srgbClr val="000000"/>
                </a:solidFill>
              </a:rPr>
              <a:t>tarihi</a:t>
            </a:r>
            <a:r>
              <a:rPr lang="en-GB" sz="1000" dirty="0">
                <a:solidFill>
                  <a:srgbClr val="000000"/>
                </a:solidFill>
              </a:rPr>
              <a:t>: 26.0</a:t>
            </a:r>
            <a:r>
              <a:rPr lang="tr-TR" sz="1000" dirty="0">
                <a:solidFill>
                  <a:srgbClr val="000000"/>
                </a:solidFill>
              </a:rPr>
              <a:t>8</a:t>
            </a:r>
            <a:r>
              <a:rPr lang="en-GB" sz="1000" dirty="0">
                <a:solidFill>
                  <a:srgbClr val="000000"/>
                </a:solidFill>
              </a:rPr>
              <a:t>.2025. Available from: https://www.cdc.gov/nhsn/pdfs/pscmanual/6pscvapcurrent.pdf</a:t>
            </a:r>
          </a:p>
          <a:p>
            <a:pPr marL="228600" indent="-228600">
              <a:buFont typeface="+mj-lt"/>
              <a:buAutoNum type="arabicPeriod"/>
            </a:pPr>
            <a:r>
              <a:rPr lang="en-GB" sz="1000" dirty="0">
                <a:solidFill>
                  <a:srgbClr val="000000"/>
                </a:solidFill>
              </a:rPr>
              <a:t>American Thoracic Society; Infectious Diseases Society of America. Guidelines for the management of adults with </a:t>
            </a:r>
            <a:r>
              <a:rPr lang="en-GB" sz="1000" dirty="0" err="1">
                <a:solidFill>
                  <a:srgbClr val="000000"/>
                </a:solidFill>
              </a:rPr>
              <a:t>hospitai</a:t>
            </a:r>
            <a:r>
              <a:rPr lang="en-GB" sz="1000" dirty="0">
                <a:solidFill>
                  <a:srgbClr val="000000"/>
                </a:solidFill>
              </a:rPr>
              <a:t>-acquired, ventilator-associated, and healthcare-associated pneumonia. Am J </a:t>
            </a:r>
            <a:r>
              <a:rPr lang="en-GB" sz="1000" dirty="0" err="1">
                <a:solidFill>
                  <a:srgbClr val="000000"/>
                </a:solidFill>
              </a:rPr>
              <a:t>Respir</a:t>
            </a:r>
            <a:r>
              <a:rPr lang="en-GB" sz="1000" dirty="0">
                <a:solidFill>
                  <a:srgbClr val="000000"/>
                </a:solidFill>
              </a:rPr>
              <a:t> </a:t>
            </a:r>
            <a:r>
              <a:rPr lang="en-GB" sz="1000" dirty="0" err="1">
                <a:solidFill>
                  <a:srgbClr val="000000"/>
                </a:solidFill>
              </a:rPr>
              <a:t>Crit</a:t>
            </a:r>
            <a:r>
              <a:rPr lang="en-GB" sz="1000" dirty="0">
                <a:solidFill>
                  <a:srgbClr val="000000"/>
                </a:solidFill>
              </a:rPr>
              <a:t> Care Med 2005; 171(4):388-416. https://doi.org/ 10.1164/rccm.200405-644ST.</a:t>
            </a:r>
          </a:p>
          <a:p>
            <a:pPr marL="228600" indent="-228600">
              <a:buFont typeface="+mj-lt"/>
              <a:buAutoNum type="arabicPeriod"/>
            </a:pPr>
            <a:r>
              <a:rPr lang="en-GB" sz="1000" dirty="0">
                <a:solidFill>
                  <a:srgbClr val="000000"/>
                </a:solidFill>
              </a:rPr>
              <a:t>World Health Organization. Global report on infection prevention and control 2024. </a:t>
            </a:r>
            <a:r>
              <a:rPr lang="en-GB" sz="1000" dirty="0" err="1">
                <a:solidFill>
                  <a:srgbClr val="000000"/>
                </a:solidFill>
              </a:rPr>
              <a:t>Erişim</a:t>
            </a:r>
            <a:r>
              <a:rPr lang="en-GB" sz="1000" dirty="0">
                <a:solidFill>
                  <a:srgbClr val="000000"/>
                </a:solidFill>
              </a:rPr>
              <a:t> </a:t>
            </a:r>
            <a:r>
              <a:rPr lang="en-GB" sz="1000" dirty="0" err="1">
                <a:solidFill>
                  <a:srgbClr val="000000"/>
                </a:solidFill>
              </a:rPr>
              <a:t>tarihi</a:t>
            </a:r>
            <a:r>
              <a:rPr lang="en-GB" sz="1000" dirty="0">
                <a:solidFill>
                  <a:srgbClr val="000000"/>
                </a:solidFill>
              </a:rPr>
              <a:t>: 26.07.2025. Available from:  https://www.who.int/publications/i/item/9789240103986.</a:t>
            </a:r>
          </a:p>
          <a:p>
            <a:pPr marL="228600" indent="-228600">
              <a:buFont typeface="+mj-lt"/>
              <a:buAutoNum type="arabicPeriod"/>
            </a:pPr>
            <a:r>
              <a:rPr lang="en-GB" sz="1000" dirty="0">
                <a:solidFill>
                  <a:srgbClr val="000000"/>
                </a:solidFill>
              </a:rPr>
              <a:t>ECDC. Point prevalence survey of healthcare-associated infections and antimicrobial use in European acute care hospitals – 2022-2023. </a:t>
            </a:r>
            <a:r>
              <a:rPr lang="en-GB" sz="1000" dirty="0" err="1">
                <a:solidFill>
                  <a:srgbClr val="000000"/>
                </a:solidFill>
              </a:rPr>
              <a:t>Erişim</a:t>
            </a:r>
            <a:r>
              <a:rPr lang="en-GB" sz="1000" dirty="0">
                <a:solidFill>
                  <a:srgbClr val="000000"/>
                </a:solidFill>
              </a:rPr>
              <a:t> </a:t>
            </a:r>
            <a:r>
              <a:rPr lang="en-GB" sz="1000" dirty="0" err="1">
                <a:solidFill>
                  <a:srgbClr val="000000"/>
                </a:solidFill>
              </a:rPr>
              <a:t>tarihi</a:t>
            </a:r>
            <a:r>
              <a:rPr lang="en-GB" sz="1000" dirty="0">
                <a:solidFill>
                  <a:srgbClr val="000000"/>
                </a:solidFill>
              </a:rPr>
              <a:t>: 26.07.2025. Available from: https://www.ecdc.europa.eu/en/publications-data/PPS-HAI-AMR-acute-care-europe-2022-2023 </a:t>
            </a:r>
          </a:p>
          <a:p>
            <a:pPr marL="228600" indent="-228600">
              <a:buFont typeface="+mj-lt"/>
              <a:buAutoNum type="arabicPeriod"/>
            </a:pPr>
            <a:r>
              <a:rPr lang="en-GB" sz="1000" dirty="0">
                <a:solidFill>
                  <a:srgbClr val="000000"/>
                </a:solidFill>
              </a:rPr>
              <a:t>T.C </a:t>
            </a:r>
            <a:r>
              <a:rPr lang="en-GB" sz="1000" dirty="0" err="1">
                <a:solidFill>
                  <a:srgbClr val="000000"/>
                </a:solidFill>
              </a:rPr>
              <a:t>Sağlık</a:t>
            </a:r>
            <a:r>
              <a:rPr lang="en-GB" sz="1000" dirty="0">
                <a:solidFill>
                  <a:srgbClr val="000000"/>
                </a:solidFill>
              </a:rPr>
              <a:t> </a:t>
            </a:r>
            <a:r>
              <a:rPr lang="en-GB" sz="1000" dirty="0" err="1">
                <a:solidFill>
                  <a:srgbClr val="000000"/>
                </a:solidFill>
              </a:rPr>
              <a:t>Bakanlığı</a:t>
            </a:r>
            <a:r>
              <a:rPr lang="en-GB" sz="1000" dirty="0">
                <a:solidFill>
                  <a:srgbClr val="000000"/>
                </a:solidFill>
              </a:rPr>
              <a:t> </a:t>
            </a:r>
            <a:r>
              <a:rPr lang="en-GB" sz="1000" dirty="0" err="1">
                <a:solidFill>
                  <a:srgbClr val="000000"/>
                </a:solidFill>
              </a:rPr>
              <a:t>Halk</a:t>
            </a:r>
            <a:r>
              <a:rPr lang="en-GB" sz="1000" dirty="0">
                <a:solidFill>
                  <a:srgbClr val="000000"/>
                </a:solidFill>
              </a:rPr>
              <a:t> </a:t>
            </a:r>
            <a:r>
              <a:rPr lang="en-GB" sz="1000" dirty="0" err="1">
                <a:solidFill>
                  <a:srgbClr val="000000"/>
                </a:solidFill>
              </a:rPr>
              <a:t>Sağlığı</a:t>
            </a:r>
            <a:r>
              <a:rPr lang="en-GB" sz="1000" dirty="0">
                <a:solidFill>
                  <a:srgbClr val="000000"/>
                </a:solidFill>
              </a:rPr>
              <a:t> </a:t>
            </a:r>
            <a:r>
              <a:rPr lang="en-GB" sz="1000" dirty="0" err="1">
                <a:solidFill>
                  <a:srgbClr val="000000"/>
                </a:solidFill>
              </a:rPr>
              <a:t>Genel</a:t>
            </a:r>
            <a:r>
              <a:rPr lang="en-GB" sz="1000" dirty="0">
                <a:solidFill>
                  <a:srgbClr val="000000"/>
                </a:solidFill>
              </a:rPr>
              <a:t> </a:t>
            </a:r>
            <a:r>
              <a:rPr lang="en-GB" sz="1000" dirty="0" err="1">
                <a:solidFill>
                  <a:srgbClr val="000000"/>
                </a:solidFill>
              </a:rPr>
              <a:t>Müdürlüğü</a:t>
            </a:r>
            <a:r>
              <a:rPr lang="en-GB" sz="1000" dirty="0">
                <a:solidFill>
                  <a:srgbClr val="000000"/>
                </a:solidFill>
              </a:rPr>
              <a:t>. </a:t>
            </a:r>
            <a:r>
              <a:rPr lang="en-GB" sz="1000" dirty="0" err="1">
                <a:solidFill>
                  <a:srgbClr val="000000"/>
                </a:solidFill>
              </a:rPr>
              <a:t>Ulusal</a:t>
            </a:r>
            <a:r>
              <a:rPr lang="en-GB" sz="1000" dirty="0">
                <a:solidFill>
                  <a:srgbClr val="000000"/>
                </a:solidFill>
              </a:rPr>
              <a:t> </a:t>
            </a:r>
            <a:r>
              <a:rPr lang="en-GB" sz="1000" dirty="0" err="1">
                <a:solidFill>
                  <a:srgbClr val="000000"/>
                </a:solidFill>
              </a:rPr>
              <a:t>Sağlık</a:t>
            </a:r>
            <a:r>
              <a:rPr lang="en-GB" sz="1000" dirty="0">
                <a:solidFill>
                  <a:srgbClr val="000000"/>
                </a:solidFill>
              </a:rPr>
              <a:t> </a:t>
            </a:r>
            <a:r>
              <a:rPr lang="en-GB" sz="1000" dirty="0" err="1">
                <a:solidFill>
                  <a:srgbClr val="000000"/>
                </a:solidFill>
              </a:rPr>
              <a:t>Hizmeti</a:t>
            </a:r>
            <a:r>
              <a:rPr lang="en-GB" sz="1000" dirty="0">
                <a:solidFill>
                  <a:srgbClr val="000000"/>
                </a:solidFill>
              </a:rPr>
              <a:t> </a:t>
            </a:r>
            <a:r>
              <a:rPr lang="en-GB" sz="1000" dirty="0" err="1">
                <a:solidFill>
                  <a:srgbClr val="000000"/>
                </a:solidFill>
              </a:rPr>
              <a:t>İlişkili</a:t>
            </a:r>
            <a:r>
              <a:rPr lang="en-GB" sz="1000" dirty="0">
                <a:solidFill>
                  <a:srgbClr val="000000"/>
                </a:solidFill>
              </a:rPr>
              <a:t> </a:t>
            </a:r>
            <a:r>
              <a:rPr lang="en-GB" sz="1000" dirty="0" err="1">
                <a:solidFill>
                  <a:srgbClr val="000000"/>
                </a:solidFill>
              </a:rPr>
              <a:t>Enfeksiyonlar</a:t>
            </a:r>
            <a:r>
              <a:rPr lang="en-GB" sz="1000" dirty="0">
                <a:solidFill>
                  <a:srgbClr val="000000"/>
                </a:solidFill>
              </a:rPr>
              <a:t> </a:t>
            </a:r>
            <a:r>
              <a:rPr lang="en-GB" sz="1000" dirty="0" err="1">
                <a:solidFill>
                  <a:srgbClr val="000000"/>
                </a:solidFill>
              </a:rPr>
              <a:t>Sürveyans</a:t>
            </a:r>
            <a:r>
              <a:rPr lang="en-GB" sz="1000" dirty="0">
                <a:solidFill>
                  <a:srgbClr val="000000"/>
                </a:solidFill>
              </a:rPr>
              <a:t> </a:t>
            </a:r>
            <a:r>
              <a:rPr lang="en-GB" sz="1000" dirty="0" err="1">
                <a:solidFill>
                  <a:srgbClr val="000000"/>
                </a:solidFill>
              </a:rPr>
              <a:t>Ağı</a:t>
            </a:r>
            <a:r>
              <a:rPr lang="en-GB" sz="1000" dirty="0">
                <a:solidFill>
                  <a:srgbClr val="000000"/>
                </a:solidFill>
              </a:rPr>
              <a:t> (USHİESA) </a:t>
            </a:r>
            <a:r>
              <a:rPr lang="en-GB" sz="1000" dirty="0" err="1">
                <a:solidFill>
                  <a:srgbClr val="000000"/>
                </a:solidFill>
              </a:rPr>
              <a:t>Etken</a:t>
            </a:r>
            <a:r>
              <a:rPr lang="en-GB" sz="1000" dirty="0">
                <a:solidFill>
                  <a:srgbClr val="000000"/>
                </a:solidFill>
              </a:rPr>
              <a:t> </a:t>
            </a:r>
            <a:r>
              <a:rPr lang="en-GB" sz="1000" dirty="0" err="1">
                <a:solidFill>
                  <a:srgbClr val="000000"/>
                </a:solidFill>
              </a:rPr>
              <a:t>Dağılımı</a:t>
            </a:r>
            <a:r>
              <a:rPr lang="en-GB" sz="1000" dirty="0">
                <a:solidFill>
                  <a:srgbClr val="000000"/>
                </a:solidFill>
              </a:rPr>
              <a:t> </a:t>
            </a:r>
            <a:r>
              <a:rPr lang="en-GB" sz="1000" dirty="0" err="1">
                <a:solidFill>
                  <a:srgbClr val="000000"/>
                </a:solidFill>
              </a:rPr>
              <a:t>ve</a:t>
            </a:r>
            <a:r>
              <a:rPr lang="en-GB" sz="1000" dirty="0">
                <a:solidFill>
                  <a:srgbClr val="000000"/>
                </a:solidFill>
              </a:rPr>
              <a:t> </a:t>
            </a:r>
            <a:r>
              <a:rPr lang="en-GB" sz="1000" dirty="0" err="1">
                <a:solidFill>
                  <a:srgbClr val="000000"/>
                </a:solidFill>
              </a:rPr>
              <a:t>Antibiyotik</a:t>
            </a:r>
            <a:r>
              <a:rPr lang="en-GB" sz="1000" dirty="0">
                <a:solidFill>
                  <a:srgbClr val="000000"/>
                </a:solidFill>
              </a:rPr>
              <a:t> </a:t>
            </a:r>
            <a:r>
              <a:rPr lang="en-GB" sz="1000" dirty="0" err="1">
                <a:solidFill>
                  <a:srgbClr val="000000"/>
                </a:solidFill>
              </a:rPr>
              <a:t>Direnç</a:t>
            </a:r>
            <a:r>
              <a:rPr lang="en-GB" sz="1000" dirty="0">
                <a:solidFill>
                  <a:srgbClr val="000000"/>
                </a:solidFill>
              </a:rPr>
              <a:t> Raporu,2023 https://hsgm.saglik.gov.tr/depo/birimler/bulasici-hastaliklar-ve-erken-uyari-db/Dokumanlar/Raporlar/ETKEN_DAGILIM_VE_DIRENC_2023_RAPORU_03.07.2024.pdf</a:t>
            </a:r>
            <a:endParaRPr lang="tr-TR" sz="1000" dirty="0">
              <a:solidFill>
                <a:srgbClr val="000000"/>
              </a:solidFill>
            </a:endParaRPr>
          </a:p>
          <a:p>
            <a:pPr marL="228600" indent="-228600">
              <a:buFont typeface="+mj-lt"/>
              <a:buAutoNum type="arabicPeriod"/>
            </a:pPr>
            <a:r>
              <a:rPr lang="en-GB" sz="1000" dirty="0">
                <a:solidFill>
                  <a:srgbClr val="000000"/>
                </a:solidFill>
              </a:rPr>
              <a:t>Charles MP, Kali A, </a:t>
            </a:r>
            <a:r>
              <a:rPr lang="en-GB" sz="1000" dirty="0" err="1">
                <a:solidFill>
                  <a:srgbClr val="000000"/>
                </a:solidFill>
              </a:rPr>
              <a:t>Easow</a:t>
            </a:r>
            <a:r>
              <a:rPr lang="en-GB" sz="1000" dirty="0">
                <a:solidFill>
                  <a:srgbClr val="000000"/>
                </a:solidFill>
              </a:rPr>
              <a:t> JM, Joseph NM, </a:t>
            </a:r>
            <a:r>
              <a:rPr lang="en-GB" sz="1000" dirty="0" err="1">
                <a:solidFill>
                  <a:srgbClr val="000000"/>
                </a:solidFill>
              </a:rPr>
              <a:t>Ravishankar</a:t>
            </a:r>
            <a:r>
              <a:rPr lang="en-GB" sz="1000" dirty="0">
                <a:solidFill>
                  <a:srgbClr val="000000"/>
                </a:solidFill>
              </a:rPr>
              <a:t> M, Srinivasan S, et al. Ventilator-associated  pneumonia. </a:t>
            </a:r>
            <a:r>
              <a:rPr lang="en-GB" sz="1000" dirty="0" err="1">
                <a:solidFill>
                  <a:srgbClr val="000000"/>
                </a:solidFill>
              </a:rPr>
              <a:t>Australas</a:t>
            </a:r>
            <a:r>
              <a:rPr lang="en-GB" sz="1000" dirty="0">
                <a:solidFill>
                  <a:srgbClr val="000000"/>
                </a:solidFill>
              </a:rPr>
              <a:t> Med J 2014; 7(8): 334–344. https://doi.org/ 10.4066/AMJ.2014.2105 </a:t>
            </a:r>
          </a:p>
          <a:p>
            <a:pPr marL="228600" indent="-228600">
              <a:buFont typeface="+mj-lt"/>
              <a:buAutoNum type="arabicPeriod"/>
            </a:pPr>
            <a:r>
              <a:rPr lang="en-GB" sz="1000" dirty="0">
                <a:solidFill>
                  <a:srgbClr val="000000"/>
                </a:solidFill>
              </a:rPr>
              <a:t>Fine LS. Non-ventilator health care-associated pneumonia (NV-HAP): Pathogenesis and microbiology of NV-HAP. Am J Infect. Control 2020, 48, A7–A9. </a:t>
            </a:r>
          </a:p>
          <a:p>
            <a:pPr marL="228600" indent="-228600">
              <a:buFont typeface="+mj-lt"/>
              <a:buAutoNum type="arabicPeriod"/>
            </a:pPr>
            <a:r>
              <a:rPr lang="en-GB" sz="1000" dirty="0" err="1">
                <a:solidFill>
                  <a:srgbClr val="000000"/>
                </a:solidFill>
              </a:rPr>
              <a:t>Ghadimi</a:t>
            </a:r>
            <a:r>
              <a:rPr lang="en-GB" sz="1000" dirty="0">
                <a:solidFill>
                  <a:srgbClr val="000000"/>
                </a:solidFill>
              </a:rPr>
              <a:t> M, </a:t>
            </a:r>
            <a:r>
              <a:rPr lang="en-GB" sz="1000" dirty="0" err="1">
                <a:solidFill>
                  <a:srgbClr val="000000"/>
                </a:solidFill>
              </a:rPr>
              <a:t>Siemieniuk</a:t>
            </a:r>
            <a:r>
              <a:rPr lang="en-GB" sz="1000" dirty="0">
                <a:solidFill>
                  <a:srgbClr val="000000"/>
                </a:solidFill>
              </a:rPr>
              <a:t> RAC, </a:t>
            </a:r>
            <a:r>
              <a:rPr lang="en-GB" sz="1000" dirty="0" err="1">
                <a:solidFill>
                  <a:srgbClr val="000000"/>
                </a:solidFill>
              </a:rPr>
              <a:t>Guyatt</a:t>
            </a:r>
            <a:r>
              <a:rPr lang="en-GB" sz="1000" dirty="0">
                <a:solidFill>
                  <a:srgbClr val="000000"/>
                </a:solidFill>
              </a:rPr>
              <a:t> G, Loeb M, Hazzan AA, </a:t>
            </a:r>
            <a:r>
              <a:rPr lang="en-GB" sz="1000" dirty="0" err="1">
                <a:solidFill>
                  <a:srgbClr val="000000"/>
                </a:solidFill>
              </a:rPr>
              <a:t>Aminaei</a:t>
            </a:r>
            <a:r>
              <a:rPr lang="en-GB" sz="1000" dirty="0">
                <a:solidFill>
                  <a:srgbClr val="000000"/>
                </a:solidFill>
              </a:rPr>
              <a:t> D, et al. Empiric antibiotic regimens in adults with non-ventilator-associated hospital-acquired </a:t>
            </a:r>
            <a:r>
              <a:rPr lang="en-GB" sz="1000" dirty="0" err="1">
                <a:solidFill>
                  <a:srgbClr val="000000"/>
                </a:solidFill>
              </a:rPr>
              <a:t>pneumonia:a</a:t>
            </a:r>
            <a:r>
              <a:rPr lang="en-GB" sz="1000" dirty="0">
                <a:solidFill>
                  <a:srgbClr val="000000"/>
                </a:solidFill>
              </a:rPr>
              <a:t> systematic review and </a:t>
            </a:r>
            <a:r>
              <a:rPr lang="en-GB" sz="1000" dirty="0" err="1">
                <a:solidFill>
                  <a:srgbClr val="000000"/>
                </a:solidFill>
              </a:rPr>
              <a:t>networkmeta</a:t>
            </a:r>
            <a:r>
              <a:rPr lang="en-GB" sz="1000" dirty="0">
                <a:solidFill>
                  <a:srgbClr val="000000"/>
                </a:solidFill>
              </a:rPr>
              <a:t>-analysis of </a:t>
            </a:r>
            <a:r>
              <a:rPr lang="en-GB" sz="1000" dirty="0" err="1">
                <a:solidFill>
                  <a:srgbClr val="000000"/>
                </a:solidFill>
              </a:rPr>
              <a:t>ransomized</a:t>
            </a:r>
            <a:r>
              <a:rPr lang="en-GB" sz="1000" dirty="0">
                <a:solidFill>
                  <a:srgbClr val="000000"/>
                </a:solidFill>
              </a:rPr>
              <a:t> controlled trials. </a:t>
            </a:r>
            <a:r>
              <a:rPr lang="en-GB" sz="1000" dirty="0" err="1">
                <a:solidFill>
                  <a:srgbClr val="000000"/>
                </a:solidFill>
              </a:rPr>
              <a:t>Clin</a:t>
            </a:r>
            <a:r>
              <a:rPr lang="en-GB" sz="1000" dirty="0">
                <a:solidFill>
                  <a:srgbClr val="000000"/>
                </a:solidFill>
              </a:rPr>
              <a:t> </a:t>
            </a:r>
            <a:r>
              <a:rPr lang="en-GB" sz="1000" dirty="0" err="1">
                <a:solidFill>
                  <a:srgbClr val="000000"/>
                </a:solidFill>
              </a:rPr>
              <a:t>Microbiol</a:t>
            </a:r>
            <a:r>
              <a:rPr lang="en-GB" sz="1000" dirty="0">
                <a:solidFill>
                  <a:srgbClr val="000000"/>
                </a:solidFill>
              </a:rPr>
              <a:t> Infect. 2024; 30(11): 1351-1363. https://doi.org/ 10.1016/j.cmi.2024.05.017. </a:t>
            </a:r>
          </a:p>
          <a:p>
            <a:pPr marL="228600" indent="-228600">
              <a:buFont typeface="+mj-lt"/>
              <a:buAutoNum type="arabicPeriod"/>
            </a:pPr>
            <a:r>
              <a:rPr lang="en-GB" sz="1000" dirty="0" err="1">
                <a:solidFill>
                  <a:srgbClr val="000000"/>
                </a:solidFill>
              </a:rPr>
              <a:t>Kalil</a:t>
            </a:r>
            <a:r>
              <a:rPr lang="en-GB" sz="1000" dirty="0">
                <a:solidFill>
                  <a:srgbClr val="000000"/>
                </a:solidFill>
              </a:rPr>
              <a:t> AC, </a:t>
            </a:r>
            <a:r>
              <a:rPr lang="en-GB" sz="1000" dirty="0" err="1">
                <a:solidFill>
                  <a:srgbClr val="000000"/>
                </a:solidFill>
              </a:rPr>
              <a:t>Metersky</a:t>
            </a:r>
            <a:r>
              <a:rPr lang="en-GB" sz="1000" dirty="0">
                <a:solidFill>
                  <a:srgbClr val="000000"/>
                </a:solidFill>
              </a:rPr>
              <a:t> ML, </a:t>
            </a:r>
            <a:r>
              <a:rPr lang="en-GB" sz="1000" dirty="0" err="1">
                <a:solidFill>
                  <a:srgbClr val="000000"/>
                </a:solidFill>
              </a:rPr>
              <a:t>Klompas</a:t>
            </a:r>
            <a:r>
              <a:rPr lang="en-GB" sz="1000" dirty="0">
                <a:solidFill>
                  <a:srgbClr val="000000"/>
                </a:solidFill>
              </a:rPr>
              <a:t> M, </a:t>
            </a:r>
            <a:r>
              <a:rPr lang="en-GB" sz="1000" dirty="0" err="1">
                <a:solidFill>
                  <a:srgbClr val="000000"/>
                </a:solidFill>
              </a:rPr>
              <a:t>Muscedere</a:t>
            </a:r>
            <a:r>
              <a:rPr lang="en-GB" sz="1000" dirty="0">
                <a:solidFill>
                  <a:srgbClr val="000000"/>
                </a:solidFill>
              </a:rPr>
              <a:t> J, Sweeney DA, Palmer LB, et al. Managements of adults with hospital-acquired and ventilator-</a:t>
            </a:r>
            <a:r>
              <a:rPr lang="en-GB" sz="1000" dirty="0" err="1">
                <a:solidFill>
                  <a:srgbClr val="000000"/>
                </a:solidFill>
              </a:rPr>
              <a:t>assoicated</a:t>
            </a:r>
            <a:r>
              <a:rPr lang="en-GB" sz="1000" dirty="0">
                <a:solidFill>
                  <a:srgbClr val="000000"/>
                </a:solidFill>
              </a:rPr>
              <a:t> pneumonia: 2016 Clinical practice guidelines by the Infectious Diseases Society of America and the American Thoracic study. </a:t>
            </a:r>
            <a:r>
              <a:rPr lang="en-GB" sz="1000" dirty="0" err="1">
                <a:solidFill>
                  <a:srgbClr val="000000"/>
                </a:solidFill>
              </a:rPr>
              <a:t>Clin</a:t>
            </a:r>
            <a:r>
              <a:rPr lang="en-GB" sz="1000" dirty="0">
                <a:solidFill>
                  <a:srgbClr val="000000"/>
                </a:solidFill>
              </a:rPr>
              <a:t> Infect Dis 2016; 63(5): e61-e111. https://doi.org/10.1093/cid/ciw353.</a:t>
            </a:r>
          </a:p>
          <a:p>
            <a:pPr marL="0" indent="0">
              <a:buNone/>
            </a:pPr>
            <a:endParaRPr lang="en-GB" sz="1000" dirty="0">
              <a:solidFill>
                <a:srgbClr val="000000"/>
              </a:solidFill>
            </a:endParaRPr>
          </a:p>
        </p:txBody>
      </p:sp>
      <p:pic>
        <p:nvPicPr>
          <p:cNvPr id="4" name="Resim 2">
            <a:extLst>
              <a:ext uri="{FF2B5EF4-FFF2-40B4-BE49-F238E27FC236}">
                <a16:creationId xmlns:a16="http://schemas.microsoft.com/office/drawing/2014/main" id="{76CCA110-908E-71BB-FC3F-443A387A04BC}"/>
              </a:ext>
            </a:extLst>
          </p:cNvPr>
          <p:cNvPicPr>
            <a:picLocks noChangeAspect="1"/>
          </p:cNvPicPr>
          <p:nvPr/>
        </p:nvPicPr>
        <p:blipFill>
          <a:blip r:embed="rId2"/>
          <a:srcRect l="21985" r="19969"/>
          <a:stretch/>
        </p:blipFill>
        <p:spPr>
          <a:xfrm>
            <a:off x="10074799" y="355128"/>
            <a:ext cx="2039841" cy="1382232"/>
          </a:xfrm>
          <a:prstGeom prst="rect">
            <a:avLst/>
          </a:prstGeom>
        </p:spPr>
      </p:pic>
    </p:spTree>
    <p:extLst>
      <p:ext uri="{BB962C8B-B14F-4D97-AF65-F5344CB8AC3E}">
        <p14:creationId xmlns:p14="http://schemas.microsoft.com/office/powerpoint/2010/main" val="1227889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984EE-548B-5C95-C898-21A850914625}"/>
            </a:ext>
          </a:extLst>
        </p:cNvPr>
        <p:cNvGrpSpPr/>
        <p:nvPr/>
      </p:nvGrpSpPr>
      <p:grpSpPr>
        <a:xfrm>
          <a:off x="0" y="0"/>
          <a:ext cx="0" cy="0"/>
          <a:chOff x="0" y="0"/>
          <a:chExt cx="0" cy="0"/>
        </a:xfrm>
      </p:grpSpPr>
      <p:pic>
        <p:nvPicPr>
          <p:cNvPr id="4" name="Resim 2">
            <a:extLst>
              <a:ext uri="{FF2B5EF4-FFF2-40B4-BE49-F238E27FC236}">
                <a16:creationId xmlns:a16="http://schemas.microsoft.com/office/drawing/2014/main" id="{3E190F10-685B-BA15-29B8-FC4446BD2047}"/>
              </a:ext>
            </a:extLst>
          </p:cNvPr>
          <p:cNvPicPr>
            <a:picLocks noChangeAspect="1"/>
          </p:cNvPicPr>
          <p:nvPr/>
        </p:nvPicPr>
        <p:blipFill>
          <a:blip r:embed="rId2"/>
          <a:srcRect l="21985" r="19969"/>
          <a:stretch/>
        </p:blipFill>
        <p:spPr>
          <a:xfrm>
            <a:off x="10152159" y="184666"/>
            <a:ext cx="2039841" cy="1382232"/>
          </a:xfrm>
          <a:prstGeom prst="rect">
            <a:avLst/>
          </a:prstGeom>
        </p:spPr>
      </p:pic>
      <p:sp>
        <p:nvSpPr>
          <p:cNvPr id="2" name="Title 1">
            <a:extLst>
              <a:ext uri="{FF2B5EF4-FFF2-40B4-BE49-F238E27FC236}">
                <a16:creationId xmlns:a16="http://schemas.microsoft.com/office/drawing/2014/main" id="{F116F740-0298-ABCC-7304-953F8D9E8294}"/>
              </a:ext>
            </a:extLst>
          </p:cNvPr>
          <p:cNvSpPr>
            <a:spLocks noGrp="1"/>
          </p:cNvSpPr>
          <p:nvPr>
            <p:ph type="title"/>
          </p:nvPr>
        </p:nvSpPr>
        <p:spPr>
          <a:xfrm>
            <a:off x="1160909" y="595736"/>
            <a:ext cx="8314267" cy="1035889"/>
          </a:xfrm>
        </p:spPr>
        <p:txBody>
          <a:bodyPr>
            <a:normAutofit fontScale="90000"/>
          </a:bodyPr>
          <a:lstStyle/>
          <a:p>
            <a:r>
              <a:rPr lang="tr-TR" sz="4400" b="1" dirty="0">
                <a:solidFill>
                  <a:srgbClr val="5E67A0"/>
                </a:solidFill>
                <a:latin typeface="+mn-lt"/>
              </a:rPr>
              <a:t> </a:t>
            </a:r>
            <a:br>
              <a:rPr lang="tr-TR" sz="4400" b="1" dirty="0">
                <a:solidFill>
                  <a:srgbClr val="5E67A0"/>
                </a:solidFill>
                <a:latin typeface="+mn-lt"/>
              </a:rPr>
            </a:br>
            <a:r>
              <a:rPr lang="tr-TR" sz="4400" b="1" dirty="0">
                <a:solidFill>
                  <a:srgbClr val="5E67A0"/>
                </a:solidFill>
                <a:latin typeface="+mn-lt"/>
              </a:rPr>
              <a:t/>
            </a:r>
            <a:br>
              <a:rPr lang="tr-TR" sz="4400" b="1" dirty="0">
                <a:solidFill>
                  <a:srgbClr val="5E67A0"/>
                </a:solidFill>
                <a:latin typeface="+mn-lt"/>
              </a:rPr>
            </a:br>
            <a:r>
              <a:rPr lang="tr-TR" sz="4400" b="1" dirty="0">
                <a:solidFill>
                  <a:srgbClr val="5E67A0"/>
                </a:solidFill>
                <a:latin typeface="+mn-lt"/>
              </a:rPr>
              <a:t/>
            </a:r>
            <a:br>
              <a:rPr lang="tr-TR" sz="4400" b="1" dirty="0">
                <a:solidFill>
                  <a:srgbClr val="5E67A0"/>
                </a:solidFill>
                <a:latin typeface="+mn-lt"/>
              </a:rPr>
            </a:br>
            <a:r>
              <a:rPr lang="tr-TR" sz="4400" dirty="0"/>
              <a:t/>
            </a:r>
            <a:br>
              <a:rPr lang="tr-TR" sz="4400" dirty="0"/>
            </a:br>
            <a:r>
              <a:rPr lang="tr-TR" sz="4400" dirty="0"/>
              <a:t/>
            </a:r>
            <a:br>
              <a:rPr lang="tr-TR" sz="4400" dirty="0"/>
            </a:br>
            <a:r>
              <a:rPr lang="tr-TR" sz="4400" b="1" dirty="0">
                <a:latin typeface="+mn-lt"/>
              </a:rPr>
              <a:t> </a:t>
            </a:r>
            <a:br>
              <a:rPr lang="tr-TR" sz="4400" b="1" dirty="0">
                <a:latin typeface="+mn-lt"/>
              </a:rPr>
            </a:br>
            <a:r>
              <a:rPr lang="tr-TR" sz="4400" b="1" dirty="0">
                <a:latin typeface="+mn-lt"/>
              </a:rPr>
              <a:t/>
            </a:r>
            <a:br>
              <a:rPr lang="tr-TR" sz="4400" b="1" dirty="0">
                <a:latin typeface="+mn-lt"/>
              </a:rPr>
            </a:br>
            <a:r>
              <a:rPr lang="tr-TR" sz="4400" b="1" dirty="0">
                <a:latin typeface="+mn-lt"/>
              </a:rPr>
              <a:t/>
            </a:r>
            <a:br>
              <a:rPr lang="tr-TR" sz="4400" b="1" dirty="0">
                <a:latin typeface="+mn-lt"/>
              </a:rPr>
            </a:br>
            <a:r>
              <a:rPr lang="tr-TR" sz="4400" b="1" dirty="0">
                <a:latin typeface="+mn-lt"/>
              </a:rPr>
              <a:t/>
            </a:r>
            <a:br>
              <a:rPr lang="tr-TR" sz="4400" b="1" dirty="0">
                <a:latin typeface="+mn-lt"/>
              </a:rPr>
            </a:br>
            <a:r>
              <a:rPr lang="tr-TR" sz="4400" b="1" dirty="0">
                <a:latin typeface="+mn-lt"/>
              </a:rPr>
              <a:t/>
            </a:r>
            <a:br>
              <a:rPr lang="tr-TR" sz="4400" b="1" dirty="0">
                <a:latin typeface="+mn-lt"/>
              </a:rPr>
            </a:br>
            <a:r>
              <a:rPr lang="tr-TR" sz="4400" b="1" dirty="0">
                <a:latin typeface="+mn-lt"/>
              </a:rPr>
              <a:t/>
            </a:r>
            <a:br>
              <a:rPr lang="tr-TR" sz="4400" b="1" dirty="0">
                <a:latin typeface="+mn-lt"/>
              </a:rPr>
            </a:br>
            <a:r>
              <a:rPr lang="tr-TR" sz="4400" b="1" dirty="0">
                <a:latin typeface="+mn-lt"/>
              </a:rPr>
              <a:t/>
            </a:r>
            <a:br>
              <a:rPr lang="tr-TR" sz="4400" b="1" dirty="0">
                <a:latin typeface="+mn-lt"/>
              </a:rPr>
            </a:br>
            <a:r>
              <a:rPr lang="tr-TR" sz="4400" b="1" dirty="0">
                <a:latin typeface="+mn-lt"/>
              </a:rPr>
              <a:t/>
            </a:r>
            <a:br>
              <a:rPr lang="tr-TR" sz="4400" b="1" dirty="0">
                <a:latin typeface="+mn-lt"/>
              </a:rPr>
            </a:br>
            <a:r>
              <a:rPr lang="tr-TR" sz="6000" b="1">
                <a:latin typeface="+mn-lt"/>
              </a:rPr>
              <a:t/>
            </a:r>
            <a:br>
              <a:rPr lang="tr-TR" sz="6000" b="1">
                <a:latin typeface="+mn-lt"/>
              </a:rPr>
            </a:br>
            <a:r>
              <a:rPr lang="tr-TR" sz="6000" b="1">
                <a:solidFill>
                  <a:schemeClr val="accent2"/>
                </a:solidFill>
                <a:latin typeface="+mn-lt"/>
              </a:rPr>
              <a:t>Hazırlayan</a:t>
            </a:r>
            <a:endParaRPr lang="en-GB" sz="4400" b="1" dirty="0">
              <a:solidFill>
                <a:schemeClr val="accent2"/>
              </a:solidFill>
              <a:latin typeface="+mn-lt"/>
            </a:endParaRPr>
          </a:p>
        </p:txBody>
      </p:sp>
      <p:sp>
        <p:nvSpPr>
          <p:cNvPr id="3" name="Rectangle 1">
            <a:extLst>
              <a:ext uri="{FF2B5EF4-FFF2-40B4-BE49-F238E27FC236}">
                <a16:creationId xmlns:a16="http://schemas.microsoft.com/office/drawing/2014/main" id="{A385E51D-9116-A536-EFBB-474295068822}"/>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80AF366E-D6D9-A069-2935-05649ACFA726}"/>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Metin kutusu 6"/>
          <p:cNvSpPr txBox="1"/>
          <p:nvPr/>
        </p:nvSpPr>
        <p:spPr>
          <a:xfrm>
            <a:off x="4096133" y="4595161"/>
            <a:ext cx="2835071" cy="369332"/>
          </a:xfrm>
          <a:prstGeom prst="rect">
            <a:avLst/>
          </a:prstGeom>
          <a:noFill/>
          <a:effectLst>
            <a:outerShdw blurRad="152400" dist="317500" dir="5400000" sx="90000" sy="-19000" rotWithShape="0">
              <a:prstClr val="black">
                <a:alpha val="15000"/>
              </a:prstClr>
            </a:outerShdw>
          </a:effectLst>
        </p:spPr>
        <p:txBody>
          <a:bodyPr wrap="none" rtlCol="0">
            <a:spAutoFit/>
          </a:bodyPr>
          <a:lstStyle/>
          <a:p>
            <a:r>
              <a:rPr lang="tr-TR" b="1" dirty="0">
                <a:solidFill>
                  <a:srgbClr val="666DA4"/>
                </a:solidFill>
              </a:rPr>
              <a:t>Doç. Dr. Esma Eryılmaz Eren</a:t>
            </a:r>
          </a:p>
        </p:txBody>
      </p:sp>
      <p:sp>
        <p:nvSpPr>
          <p:cNvPr id="9" name="Metin kutusu 8"/>
          <p:cNvSpPr txBox="1"/>
          <p:nvPr/>
        </p:nvSpPr>
        <p:spPr>
          <a:xfrm>
            <a:off x="370324" y="5858613"/>
            <a:ext cx="11695830" cy="338554"/>
          </a:xfrm>
          <a:prstGeom prst="rect">
            <a:avLst/>
          </a:prstGeom>
          <a:noFill/>
        </p:spPr>
        <p:txBody>
          <a:bodyPr wrap="none" rtlCol="0">
            <a:spAutoFit/>
          </a:bodyPr>
          <a:lstStyle/>
          <a:p>
            <a:r>
              <a:rPr lang="tr-TR" sz="1600" b="1" dirty="0">
                <a:solidFill>
                  <a:srgbClr val="7030A0"/>
                </a:solidFill>
                <a:latin typeface="Lucida Calligraphy" panose="03010101010101010101" pitchFamily="66" charset="0"/>
              </a:rPr>
              <a:t>Türk Hastane </a:t>
            </a:r>
            <a:r>
              <a:rPr lang="tr-TR" sz="1600" b="1" dirty="0" err="1">
                <a:solidFill>
                  <a:srgbClr val="7030A0"/>
                </a:solidFill>
                <a:latin typeface="Lucida Calligraphy" panose="03010101010101010101" pitchFamily="66" charset="0"/>
              </a:rPr>
              <a:t>İnfeksiyonları</a:t>
            </a:r>
            <a:r>
              <a:rPr lang="tr-TR" sz="1600" b="1" dirty="0">
                <a:solidFill>
                  <a:srgbClr val="7030A0"/>
                </a:solidFill>
                <a:latin typeface="Lucida Calligraphy" panose="03010101010101010101" pitchFamily="66" charset="0"/>
              </a:rPr>
              <a:t> ve Kontrolü Derneği Olarak Eğitime Katkılarından Dolayı Teşekkür Ederiz</a:t>
            </a:r>
          </a:p>
        </p:txBody>
      </p:sp>
      <p:pic>
        <p:nvPicPr>
          <p:cNvPr id="10" name="Resim 9"/>
          <p:cNvPicPr>
            <a:picLocks noChangeAspect="1"/>
          </p:cNvPicPr>
          <p:nvPr/>
        </p:nvPicPr>
        <p:blipFill rotWithShape="1">
          <a:blip r:embed="rId3">
            <a:extLst>
              <a:ext uri="{28A0092B-C50C-407E-A947-70E740481C1C}">
                <a14:useLocalDpi xmlns:a14="http://schemas.microsoft.com/office/drawing/2010/main" val="0"/>
              </a:ext>
            </a:extLst>
          </a:blip>
          <a:srcRect l="2903" r="10885"/>
          <a:stretch/>
        </p:blipFill>
        <p:spPr>
          <a:xfrm>
            <a:off x="4322081" y="1962150"/>
            <a:ext cx="2354944" cy="2508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671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1993558" y="286604"/>
            <a:ext cx="9162122" cy="1077502"/>
          </a:xfrm>
        </p:spPr>
        <p:txBody>
          <a:bodyPr>
            <a:normAutofit/>
          </a:bodyPr>
          <a:lstStyle/>
          <a:p>
            <a:r>
              <a:rPr lang="tr-TR" sz="4400" b="1" dirty="0">
                <a:solidFill>
                  <a:schemeClr val="accent1"/>
                </a:solidFill>
                <a:latin typeface="+mn-lt"/>
              </a:rPr>
              <a:t>Epidemiyoloji-Dünya</a:t>
            </a:r>
            <a:endParaRPr lang="en-GB" sz="4400" b="1" dirty="0">
              <a:solidFill>
                <a:schemeClr val="accent1"/>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545419" y="1805884"/>
            <a:ext cx="10058400" cy="4555066"/>
          </a:xfrm>
        </p:spPr>
        <p:txBody>
          <a:bodyPr>
            <a:noAutofit/>
          </a:bodyPr>
          <a:lstStyle/>
          <a:p>
            <a:pPr>
              <a:lnSpc>
                <a:spcPct val="100000"/>
              </a:lnSpc>
              <a:buFont typeface="Wingdings" panose="05000000000000000000" pitchFamily="2" charset="2"/>
              <a:buChar char="q"/>
            </a:pPr>
            <a:r>
              <a:rPr lang="en-GB" sz="2200" dirty="0" err="1">
                <a:solidFill>
                  <a:schemeClr val="bg2">
                    <a:lumMod val="10000"/>
                  </a:schemeClr>
                </a:solidFill>
              </a:rPr>
              <a:t>Avrupa</a:t>
            </a:r>
            <a:r>
              <a:rPr lang="en-GB" sz="2200" dirty="0">
                <a:solidFill>
                  <a:schemeClr val="bg2">
                    <a:lumMod val="10000"/>
                  </a:schemeClr>
                </a:solidFill>
              </a:rPr>
              <a:t> </a:t>
            </a:r>
            <a:r>
              <a:rPr lang="en-GB" sz="2200" dirty="0" err="1">
                <a:solidFill>
                  <a:schemeClr val="bg2">
                    <a:lumMod val="10000"/>
                  </a:schemeClr>
                </a:solidFill>
              </a:rPr>
              <a:t>ve</a:t>
            </a:r>
            <a:r>
              <a:rPr lang="en-GB" sz="2200" dirty="0">
                <a:solidFill>
                  <a:schemeClr val="bg2">
                    <a:lumMod val="10000"/>
                  </a:schemeClr>
                </a:solidFill>
              </a:rPr>
              <a:t> Doğu Akdeniz </a:t>
            </a:r>
            <a:r>
              <a:rPr lang="en-GB" sz="2200" dirty="0" err="1">
                <a:solidFill>
                  <a:schemeClr val="bg2">
                    <a:lumMod val="10000"/>
                  </a:schemeClr>
                </a:solidFill>
              </a:rPr>
              <a:t>Bölgesi</a:t>
            </a:r>
            <a:r>
              <a:rPr lang="en-GB" sz="2200" dirty="0">
                <a:solidFill>
                  <a:schemeClr val="bg2">
                    <a:lumMod val="10000"/>
                  </a:schemeClr>
                </a:solidFill>
              </a:rPr>
              <a:t> </a:t>
            </a:r>
            <a:r>
              <a:rPr lang="en-GB" sz="2200" dirty="0" err="1">
                <a:solidFill>
                  <a:schemeClr val="bg2">
                    <a:lumMod val="10000"/>
                  </a:schemeClr>
                </a:solidFill>
              </a:rPr>
              <a:t>ülkelerinde</a:t>
            </a:r>
            <a:r>
              <a:rPr lang="en-GB" sz="2200" dirty="0">
                <a:solidFill>
                  <a:schemeClr val="bg2">
                    <a:lumMod val="10000"/>
                  </a:schemeClr>
                </a:solidFill>
              </a:rPr>
              <a:t> </a:t>
            </a:r>
            <a:r>
              <a:rPr lang="en-GB" sz="2200" dirty="0" err="1">
                <a:solidFill>
                  <a:schemeClr val="bg2">
                    <a:lumMod val="10000"/>
                  </a:schemeClr>
                </a:solidFill>
              </a:rPr>
              <a:t>en</a:t>
            </a:r>
            <a:r>
              <a:rPr lang="en-GB" sz="2200" dirty="0">
                <a:solidFill>
                  <a:schemeClr val="bg2">
                    <a:lumMod val="10000"/>
                  </a:schemeClr>
                </a:solidFill>
              </a:rPr>
              <a:t> </a:t>
            </a:r>
            <a:r>
              <a:rPr lang="en-GB" sz="2200" dirty="0" err="1">
                <a:solidFill>
                  <a:schemeClr val="bg2">
                    <a:lumMod val="10000"/>
                  </a:schemeClr>
                </a:solidFill>
              </a:rPr>
              <a:t>sık</a:t>
            </a:r>
            <a:r>
              <a:rPr lang="en-GB" sz="2200" dirty="0">
                <a:solidFill>
                  <a:schemeClr val="bg2">
                    <a:lumMod val="10000"/>
                  </a:schemeClr>
                </a:solidFill>
              </a:rPr>
              <a:t> </a:t>
            </a:r>
            <a:r>
              <a:rPr lang="en-GB" sz="2200" dirty="0" err="1">
                <a:solidFill>
                  <a:schemeClr val="bg2">
                    <a:lumMod val="10000"/>
                  </a:schemeClr>
                </a:solidFill>
              </a:rPr>
              <a:t>görülen</a:t>
            </a:r>
            <a:r>
              <a:rPr lang="en-GB" sz="2200" dirty="0">
                <a:solidFill>
                  <a:schemeClr val="bg2">
                    <a:lumMod val="10000"/>
                  </a:schemeClr>
                </a:solidFill>
              </a:rPr>
              <a:t> </a:t>
            </a:r>
            <a:r>
              <a:rPr lang="en-GB" sz="2200" dirty="0" err="1">
                <a:solidFill>
                  <a:schemeClr val="bg2">
                    <a:lumMod val="10000"/>
                  </a:schemeClr>
                </a:solidFill>
              </a:rPr>
              <a:t>hastane</a:t>
            </a:r>
            <a:r>
              <a:rPr lang="en-GB" sz="2200" dirty="0">
                <a:solidFill>
                  <a:schemeClr val="bg2">
                    <a:lumMod val="10000"/>
                  </a:schemeClr>
                </a:solidFill>
              </a:rPr>
              <a:t> </a:t>
            </a:r>
            <a:r>
              <a:rPr lang="en-GB" sz="2200" dirty="0" err="1">
                <a:solidFill>
                  <a:schemeClr val="bg2">
                    <a:lumMod val="10000"/>
                  </a:schemeClr>
                </a:solidFill>
              </a:rPr>
              <a:t>kaynaklı</a:t>
            </a:r>
            <a:r>
              <a:rPr lang="en-GB" sz="2200" dirty="0">
                <a:solidFill>
                  <a:schemeClr val="bg2">
                    <a:lumMod val="10000"/>
                  </a:schemeClr>
                </a:solidFill>
              </a:rPr>
              <a:t> </a:t>
            </a:r>
            <a:r>
              <a:rPr lang="en-GB" sz="2200" dirty="0" err="1">
                <a:solidFill>
                  <a:schemeClr val="bg2">
                    <a:lumMod val="10000"/>
                  </a:schemeClr>
                </a:solidFill>
              </a:rPr>
              <a:t>enfeksiyonlar</a:t>
            </a:r>
            <a:r>
              <a:rPr lang="en-GB" sz="2200" dirty="0">
                <a:solidFill>
                  <a:schemeClr val="bg2">
                    <a:lumMod val="10000"/>
                  </a:schemeClr>
                </a:solidFill>
              </a:rPr>
              <a:t> </a:t>
            </a:r>
            <a:r>
              <a:rPr lang="en-GB" sz="2200" dirty="0" err="1">
                <a:solidFill>
                  <a:schemeClr val="bg2">
                    <a:lumMod val="10000"/>
                  </a:schemeClr>
                </a:solidFill>
              </a:rPr>
              <a:t>pnömonilerdir</a:t>
            </a:r>
            <a:endParaRPr lang="tr-TR" sz="2200" dirty="0">
              <a:solidFill>
                <a:schemeClr val="bg2">
                  <a:lumMod val="10000"/>
                </a:schemeClr>
              </a:solidFill>
            </a:endParaRPr>
          </a:p>
          <a:p>
            <a:pPr>
              <a:lnSpc>
                <a:spcPct val="100000"/>
              </a:lnSpc>
              <a:buFont typeface="Wingdings" panose="05000000000000000000" pitchFamily="2" charset="2"/>
              <a:buChar char="q"/>
            </a:pPr>
            <a:r>
              <a:rPr lang="en-GB" sz="2200" dirty="0">
                <a:solidFill>
                  <a:schemeClr val="bg2">
                    <a:lumMod val="10000"/>
                  </a:schemeClr>
                </a:solidFill>
              </a:rPr>
              <a:t>ABD </a:t>
            </a:r>
            <a:r>
              <a:rPr lang="en-GB" sz="2200" dirty="0" err="1">
                <a:solidFill>
                  <a:schemeClr val="bg2">
                    <a:lumMod val="10000"/>
                  </a:schemeClr>
                </a:solidFill>
              </a:rPr>
              <a:t>hastane</a:t>
            </a:r>
            <a:r>
              <a:rPr lang="tr-TR" sz="2200" dirty="0" err="1">
                <a:solidFill>
                  <a:schemeClr val="bg2">
                    <a:lumMod val="10000"/>
                  </a:schemeClr>
                </a:solidFill>
              </a:rPr>
              <a:t>lerinde</a:t>
            </a:r>
            <a:r>
              <a:rPr lang="en-GB" sz="2200" dirty="0">
                <a:solidFill>
                  <a:schemeClr val="bg2">
                    <a:lumMod val="10000"/>
                  </a:schemeClr>
                </a:solidFill>
              </a:rPr>
              <a:t> 2018-2020 </a:t>
            </a:r>
            <a:r>
              <a:rPr lang="en-GB" sz="2200" dirty="0" err="1">
                <a:solidFill>
                  <a:schemeClr val="bg2">
                    <a:lumMod val="10000"/>
                  </a:schemeClr>
                </a:solidFill>
              </a:rPr>
              <a:t>yılları</a:t>
            </a:r>
            <a:r>
              <a:rPr lang="en-GB" sz="2200" dirty="0">
                <a:solidFill>
                  <a:schemeClr val="bg2">
                    <a:lumMod val="10000"/>
                  </a:schemeClr>
                </a:solidFill>
              </a:rPr>
              <a:t> </a:t>
            </a:r>
            <a:r>
              <a:rPr lang="en-GB" sz="2200" dirty="0" err="1">
                <a:solidFill>
                  <a:schemeClr val="bg2">
                    <a:lumMod val="10000"/>
                  </a:schemeClr>
                </a:solidFill>
              </a:rPr>
              <a:t>arasında</a:t>
            </a:r>
            <a:r>
              <a:rPr lang="en-GB" sz="2200" dirty="0">
                <a:solidFill>
                  <a:schemeClr val="bg2">
                    <a:lumMod val="10000"/>
                  </a:schemeClr>
                </a:solidFill>
              </a:rPr>
              <a:t> 6.022.185 </a:t>
            </a:r>
            <a:r>
              <a:rPr lang="en-GB" sz="2200" dirty="0" err="1">
                <a:solidFill>
                  <a:schemeClr val="bg2">
                    <a:lumMod val="10000"/>
                  </a:schemeClr>
                </a:solidFill>
              </a:rPr>
              <a:t>hastane</a:t>
            </a:r>
            <a:r>
              <a:rPr lang="en-GB" sz="2200" dirty="0">
                <a:solidFill>
                  <a:schemeClr val="bg2">
                    <a:lumMod val="10000"/>
                  </a:schemeClr>
                </a:solidFill>
              </a:rPr>
              <a:t> </a:t>
            </a:r>
            <a:r>
              <a:rPr lang="en-GB" sz="2200" dirty="0" err="1">
                <a:solidFill>
                  <a:schemeClr val="bg2">
                    <a:lumMod val="10000"/>
                  </a:schemeClr>
                </a:solidFill>
              </a:rPr>
              <a:t>yatışının</a:t>
            </a:r>
            <a:r>
              <a:rPr lang="en-GB" sz="2200" dirty="0">
                <a:solidFill>
                  <a:schemeClr val="bg2">
                    <a:lumMod val="10000"/>
                  </a:schemeClr>
                </a:solidFill>
              </a:rPr>
              <a:t> 32.797’sinde </a:t>
            </a:r>
            <a:r>
              <a:rPr lang="en-GB" sz="2200" dirty="0" err="1">
                <a:solidFill>
                  <a:schemeClr val="bg2">
                    <a:lumMod val="10000"/>
                  </a:schemeClr>
                </a:solidFill>
              </a:rPr>
              <a:t>ventilatör</a:t>
            </a:r>
            <a:r>
              <a:rPr lang="en-GB" sz="2200" dirty="0">
                <a:solidFill>
                  <a:schemeClr val="bg2">
                    <a:lumMod val="10000"/>
                  </a:schemeClr>
                </a:solidFill>
              </a:rPr>
              <a:t> </a:t>
            </a:r>
            <a:r>
              <a:rPr lang="en-GB" sz="2200" dirty="0" err="1">
                <a:solidFill>
                  <a:schemeClr val="bg2">
                    <a:lumMod val="10000"/>
                  </a:schemeClr>
                </a:solidFill>
              </a:rPr>
              <a:t>ilişkili</a:t>
            </a:r>
            <a:r>
              <a:rPr lang="en-GB" sz="2200" dirty="0">
                <a:solidFill>
                  <a:schemeClr val="bg2">
                    <a:lumMod val="10000"/>
                  </a:schemeClr>
                </a:solidFill>
              </a:rPr>
              <a:t> </a:t>
            </a:r>
            <a:r>
              <a:rPr lang="en-GB" sz="2200" dirty="0" err="1">
                <a:solidFill>
                  <a:schemeClr val="bg2">
                    <a:lumMod val="10000"/>
                  </a:schemeClr>
                </a:solidFill>
              </a:rPr>
              <a:t>olmayan</a:t>
            </a:r>
            <a:r>
              <a:rPr lang="en-GB" sz="2200" dirty="0">
                <a:solidFill>
                  <a:schemeClr val="bg2">
                    <a:lumMod val="10000"/>
                  </a:schemeClr>
                </a:solidFill>
              </a:rPr>
              <a:t> </a:t>
            </a:r>
            <a:r>
              <a:rPr lang="en-GB" sz="2200" dirty="0" err="1">
                <a:solidFill>
                  <a:schemeClr val="bg2">
                    <a:lumMod val="10000"/>
                  </a:schemeClr>
                </a:solidFill>
              </a:rPr>
              <a:t>hastane</a:t>
            </a:r>
            <a:r>
              <a:rPr lang="en-GB" sz="2200" dirty="0">
                <a:solidFill>
                  <a:schemeClr val="bg2">
                    <a:lumMod val="10000"/>
                  </a:schemeClr>
                </a:solidFill>
              </a:rPr>
              <a:t> k</a:t>
            </a:r>
            <a:r>
              <a:rPr lang="tr-TR" sz="2200" dirty="0" err="1">
                <a:solidFill>
                  <a:schemeClr val="bg2">
                    <a:lumMod val="10000"/>
                  </a:schemeClr>
                </a:solidFill>
              </a:rPr>
              <a:t>aynaklı</a:t>
            </a:r>
            <a:r>
              <a:rPr lang="tr-TR" sz="2200" dirty="0">
                <a:solidFill>
                  <a:schemeClr val="bg2">
                    <a:lumMod val="10000"/>
                  </a:schemeClr>
                </a:solidFill>
              </a:rPr>
              <a:t> </a:t>
            </a:r>
            <a:r>
              <a:rPr lang="en-GB" sz="2200" dirty="0" err="1">
                <a:solidFill>
                  <a:schemeClr val="bg2">
                    <a:lumMod val="10000"/>
                  </a:schemeClr>
                </a:solidFill>
              </a:rPr>
              <a:t>pnömoni</a:t>
            </a:r>
            <a:r>
              <a:rPr lang="en-GB" sz="2200" dirty="0">
                <a:solidFill>
                  <a:schemeClr val="bg2">
                    <a:lumMod val="10000"/>
                  </a:schemeClr>
                </a:solidFill>
              </a:rPr>
              <a:t> </a:t>
            </a:r>
            <a:r>
              <a:rPr lang="tr-TR" sz="2200" dirty="0">
                <a:solidFill>
                  <a:schemeClr val="bg2">
                    <a:lumMod val="10000"/>
                  </a:schemeClr>
                </a:solidFill>
              </a:rPr>
              <a:t>tanısı mevcuttur (100 yatış başına 0.55, 1000 hasta günü başına 0,96)</a:t>
            </a:r>
          </a:p>
          <a:p>
            <a:pPr>
              <a:lnSpc>
                <a:spcPct val="100000"/>
              </a:lnSpc>
              <a:buFont typeface="Wingdings" panose="05000000000000000000" pitchFamily="2" charset="2"/>
              <a:buChar char="q"/>
            </a:pPr>
            <a:r>
              <a:rPr lang="en-GB" sz="2200" dirty="0">
                <a:solidFill>
                  <a:schemeClr val="bg2">
                    <a:lumMod val="10000"/>
                  </a:schemeClr>
                </a:solidFill>
              </a:rPr>
              <a:t>ECDC, 2019 </a:t>
            </a:r>
            <a:r>
              <a:rPr lang="en-GB" sz="2200" dirty="0" err="1">
                <a:solidFill>
                  <a:schemeClr val="bg2">
                    <a:lumMod val="10000"/>
                  </a:schemeClr>
                </a:solidFill>
              </a:rPr>
              <a:t>yılında</a:t>
            </a:r>
            <a:r>
              <a:rPr lang="en-GB" sz="2200" dirty="0">
                <a:solidFill>
                  <a:schemeClr val="bg2">
                    <a:lumMod val="10000"/>
                  </a:schemeClr>
                </a:solidFill>
              </a:rPr>
              <a:t>, 10 </a:t>
            </a:r>
            <a:r>
              <a:rPr lang="en-GB" sz="2200" dirty="0" err="1">
                <a:solidFill>
                  <a:schemeClr val="bg2">
                    <a:lumMod val="10000"/>
                  </a:schemeClr>
                </a:solidFill>
              </a:rPr>
              <a:t>ülkedeki</a:t>
            </a:r>
            <a:r>
              <a:rPr lang="en-GB" sz="2200" dirty="0">
                <a:solidFill>
                  <a:schemeClr val="bg2">
                    <a:lumMod val="10000"/>
                  </a:schemeClr>
                </a:solidFill>
              </a:rPr>
              <a:t> 1659 </a:t>
            </a:r>
            <a:r>
              <a:rPr lang="en-GB" sz="2200" dirty="0" err="1">
                <a:solidFill>
                  <a:schemeClr val="bg2">
                    <a:lumMod val="10000"/>
                  </a:schemeClr>
                </a:solidFill>
              </a:rPr>
              <a:t>yoğun</a:t>
            </a:r>
            <a:r>
              <a:rPr lang="en-GB" sz="2200" dirty="0">
                <a:solidFill>
                  <a:schemeClr val="bg2">
                    <a:lumMod val="10000"/>
                  </a:schemeClr>
                </a:solidFill>
              </a:rPr>
              <a:t> </a:t>
            </a:r>
            <a:r>
              <a:rPr lang="en-GB" sz="2200" dirty="0" err="1">
                <a:solidFill>
                  <a:schemeClr val="bg2">
                    <a:lumMod val="10000"/>
                  </a:schemeClr>
                </a:solidFill>
              </a:rPr>
              <a:t>bakım</a:t>
            </a:r>
            <a:r>
              <a:rPr lang="en-GB" sz="2200" dirty="0">
                <a:solidFill>
                  <a:schemeClr val="bg2">
                    <a:lumMod val="10000"/>
                  </a:schemeClr>
                </a:solidFill>
              </a:rPr>
              <a:t> </a:t>
            </a:r>
            <a:r>
              <a:rPr lang="en-GB" sz="2200" dirty="0" err="1">
                <a:solidFill>
                  <a:schemeClr val="bg2">
                    <a:lumMod val="10000"/>
                  </a:schemeClr>
                </a:solidFill>
              </a:rPr>
              <a:t>ünitesinde</a:t>
            </a:r>
            <a:r>
              <a:rPr lang="en-GB" sz="2200" dirty="0">
                <a:solidFill>
                  <a:schemeClr val="bg2">
                    <a:lumMod val="10000"/>
                  </a:schemeClr>
                </a:solidFill>
              </a:rPr>
              <a:t> </a:t>
            </a:r>
            <a:r>
              <a:rPr lang="en-GB" sz="2200" dirty="0" err="1">
                <a:solidFill>
                  <a:schemeClr val="bg2">
                    <a:lumMod val="10000"/>
                  </a:schemeClr>
                </a:solidFill>
              </a:rPr>
              <a:t>izlenen</a:t>
            </a:r>
            <a:r>
              <a:rPr lang="en-GB" sz="2200" dirty="0">
                <a:solidFill>
                  <a:schemeClr val="bg2">
                    <a:lumMod val="10000"/>
                  </a:schemeClr>
                </a:solidFill>
              </a:rPr>
              <a:t> </a:t>
            </a:r>
            <a:r>
              <a:rPr lang="en-GB" sz="2200" dirty="0" err="1">
                <a:solidFill>
                  <a:schemeClr val="bg2">
                    <a:lumMod val="10000"/>
                  </a:schemeClr>
                </a:solidFill>
              </a:rPr>
              <a:t>hastaların</a:t>
            </a:r>
            <a:r>
              <a:rPr lang="en-GB" sz="2200" dirty="0">
                <a:solidFill>
                  <a:schemeClr val="bg2">
                    <a:lumMod val="10000"/>
                  </a:schemeClr>
                </a:solidFill>
              </a:rPr>
              <a:t> %7,4'ünün </a:t>
            </a:r>
            <a:r>
              <a:rPr lang="en-GB" sz="2200" dirty="0" err="1">
                <a:solidFill>
                  <a:schemeClr val="bg2">
                    <a:lumMod val="10000"/>
                  </a:schemeClr>
                </a:solidFill>
              </a:rPr>
              <a:t>en</a:t>
            </a:r>
            <a:r>
              <a:rPr lang="en-GB" sz="2200" dirty="0">
                <a:solidFill>
                  <a:schemeClr val="bg2">
                    <a:lumMod val="10000"/>
                  </a:schemeClr>
                </a:solidFill>
              </a:rPr>
              <a:t> </a:t>
            </a:r>
            <a:r>
              <a:rPr lang="en-GB" sz="2200" dirty="0" err="1">
                <a:solidFill>
                  <a:schemeClr val="bg2">
                    <a:lumMod val="10000"/>
                  </a:schemeClr>
                </a:solidFill>
              </a:rPr>
              <a:t>az</a:t>
            </a:r>
            <a:r>
              <a:rPr lang="en-GB" sz="2200" dirty="0">
                <a:solidFill>
                  <a:schemeClr val="bg2">
                    <a:lumMod val="10000"/>
                  </a:schemeClr>
                </a:solidFill>
              </a:rPr>
              <a:t> </a:t>
            </a:r>
            <a:r>
              <a:rPr lang="en-GB" sz="2200" dirty="0" err="1">
                <a:solidFill>
                  <a:schemeClr val="bg2">
                    <a:lumMod val="10000"/>
                  </a:schemeClr>
                </a:solidFill>
              </a:rPr>
              <a:t>bir</a:t>
            </a:r>
            <a:r>
              <a:rPr lang="en-GB" sz="2200" dirty="0">
                <a:solidFill>
                  <a:schemeClr val="bg2">
                    <a:lumMod val="10000"/>
                  </a:schemeClr>
                </a:solidFill>
              </a:rPr>
              <a:t> </a:t>
            </a:r>
            <a:r>
              <a:rPr lang="en-GB" sz="2200" dirty="0" err="1">
                <a:solidFill>
                  <a:schemeClr val="bg2">
                    <a:lumMod val="10000"/>
                  </a:schemeClr>
                </a:solidFill>
              </a:rPr>
              <a:t>hastane</a:t>
            </a:r>
            <a:r>
              <a:rPr lang="en-GB" sz="2200" dirty="0">
                <a:solidFill>
                  <a:schemeClr val="bg2">
                    <a:lumMod val="10000"/>
                  </a:schemeClr>
                </a:solidFill>
              </a:rPr>
              <a:t> </a:t>
            </a:r>
            <a:r>
              <a:rPr lang="en-GB" sz="2200" dirty="0" err="1">
                <a:solidFill>
                  <a:schemeClr val="bg2">
                    <a:lumMod val="10000"/>
                  </a:schemeClr>
                </a:solidFill>
              </a:rPr>
              <a:t>enfeksiyonu</a:t>
            </a:r>
            <a:r>
              <a:rPr lang="en-GB" sz="2200" dirty="0">
                <a:solidFill>
                  <a:schemeClr val="bg2">
                    <a:lumMod val="10000"/>
                  </a:schemeClr>
                </a:solidFill>
              </a:rPr>
              <a:t> </a:t>
            </a:r>
            <a:r>
              <a:rPr lang="en-GB" sz="2200" dirty="0" err="1">
                <a:solidFill>
                  <a:schemeClr val="bg2">
                    <a:lumMod val="10000"/>
                  </a:schemeClr>
                </a:solidFill>
              </a:rPr>
              <a:t>ile</a:t>
            </a:r>
            <a:r>
              <a:rPr lang="en-GB" sz="2200" dirty="0">
                <a:solidFill>
                  <a:schemeClr val="bg2">
                    <a:lumMod val="10000"/>
                  </a:schemeClr>
                </a:solidFill>
              </a:rPr>
              <a:t> </a:t>
            </a:r>
            <a:r>
              <a:rPr lang="en-GB" sz="2200" dirty="0" err="1">
                <a:solidFill>
                  <a:schemeClr val="bg2">
                    <a:lumMod val="10000"/>
                  </a:schemeClr>
                </a:solidFill>
              </a:rPr>
              <a:t>karşılaştığını</a:t>
            </a:r>
            <a:r>
              <a:rPr lang="en-GB" sz="2200" dirty="0">
                <a:solidFill>
                  <a:schemeClr val="bg2">
                    <a:lumMod val="10000"/>
                  </a:schemeClr>
                </a:solidFill>
              </a:rPr>
              <a:t> </a:t>
            </a:r>
            <a:r>
              <a:rPr lang="en-GB" sz="2200" dirty="0" err="1">
                <a:solidFill>
                  <a:schemeClr val="bg2">
                    <a:lumMod val="10000"/>
                  </a:schemeClr>
                </a:solidFill>
              </a:rPr>
              <a:t>bildirmiştir</a:t>
            </a:r>
            <a:r>
              <a:rPr lang="tr-TR" sz="2200" dirty="0">
                <a:solidFill>
                  <a:schemeClr val="bg2">
                    <a:lumMod val="10000"/>
                  </a:schemeClr>
                </a:solidFill>
              </a:rPr>
              <a:t>, </a:t>
            </a:r>
            <a:r>
              <a:rPr lang="en-GB" sz="2200" dirty="0" err="1">
                <a:solidFill>
                  <a:schemeClr val="bg2">
                    <a:lumMod val="10000"/>
                  </a:schemeClr>
                </a:solidFill>
              </a:rPr>
              <a:t>en</a:t>
            </a:r>
            <a:r>
              <a:rPr lang="en-GB" sz="2200" dirty="0">
                <a:solidFill>
                  <a:schemeClr val="bg2">
                    <a:lumMod val="10000"/>
                  </a:schemeClr>
                </a:solidFill>
              </a:rPr>
              <a:t> </a:t>
            </a:r>
            <a:r>
              <a:rPr lang="en-GB" sz="2200" dirty="0" err="1">
                <a:solidFill>
                  <a:schemeClr val="bg2">
                    <a:lumMod val="10000"/>
                  </a:schemeClr>
                </a:solidFill>
              </a:rPr>
              <a:t>sık</a:t>
            </a:r>
            <a:r>
              <a:rPr lang="en-GB" sz="2200" dirty="0">
                <a:solidFill>
                  <a:schemeClr val="bg2">
                    <a:lumMod val="10000"/>
                  </a:schemeClr>
                </a:solidFill>
              </a:rPr>
              <a:t> </a:t>
            </a:r>
            <a:r>
              <a:rPr lang="en-GB" sz="2200" dirty="0" err="1">
                <a:solidFill>
                  <a:schemeClr val="bg2">
                    <a:lumMod val="10000"/>
                  </a:schemeClr>
                </a:solidFill>
              </a:rPr>
              <a:t>bildirilen</a:t>
            </a:r>
            <a:r>
              <a:rPr lang="en-GB" sz="2200" dirty="0">
                <a:solidFill>
                  <a:schemeClr val="bg2">
                    <a:lumMod val="10000"/>
                  </a:schemeClr>
                </a:solidFill>
              </a:rPr>
              <a:t> </a:t>
            </a:r>
            <a:r>
              <a:rPr lang="en-GB" sz="2200" dirty="0" err="1">
                <a:solidFill>
                  <a:schemeClr val="bg2">
                    <a:lumMod val="10000"/>
                  </a:schemeClr>
                </a:solidFill>
              </a:rPr>
              <a:t>hastane</a:t>
            </a:r>
            <a:r>
              <a:rPr lang="en-GB" sz="2200" dirty="0">
                <a:solidFill>
                  <a:schemeClr val="bg2">
                    <a:lumMod val="10000"/>
                  </a:schemeClr>
                </a:solidFill>
              </a:rPr>
              <a:t> </a:t>
            </a:r>
            <a:r>
              <a:rPr lang="en-GB" sz="2200" dirty="0" err="1">
                <a:solidFill>
                  <a:schemeClr val="bg2">
                    <a:lumMod val="10000"/>
                  </a:schemeClr>
                </a:solidFill>
              </a:rPr>
              <a:t>kaynaklı</a:t>
            </a:r>
            <a:r>
              <a:rPr lang="en-GB" sz="2200" dirty="0">
                <a:solidFill>
                  <a:schemeClr val="bg2">
                    <a:lumMod val="10000"/>
                  </a:schemeClr>
                </a:solidFill>
              </a:rPr>
              <a:t> </a:t>
            </a:r>
            <a:r>
              <a:rPr lang="en-GB" sz="2200" dirty="0" err="1">
                <a:solidFill>
                  <a:schemeClr val="bg2">
                    <a:lumMod val="10000"/>
                  </a:schemeClr>
                </a:solidFill>
              </a:rPr>
              <a:t>enfeksiyon</a:t>
            </a:r>
            <a:r>
              <a:rPr lang="en-GB" sz="2200" dirty="0">
                <a:solidFill>
                  <a:schemeClr val="bg2">
                    <a:lumMod val="10000"/>
                  </a:schemeClr>
                </a:solidFill>
              </a:rPr>
              <a:t>  </a:t>
            </a:r>
            <a:r>
              <a:rPr lang="en-GB" sz="2200" dirty="0" err="1">
                <a:solidFill>
                  <a:schemeClr val="bg2">
                    <a:lumMod val="10000"/>
                  </a:schemeClr>
                </a:solidFill>
              </a:rPr>
              <a:t>pnömonidir</a:t>
            </a:r>
            <a:r>
              <a:rPr lang="en-GB" sz="2200" dirty="0">
                <a:solidFill>
                  <a:schemeClr val="bg2">
                    <a:lumMod val="10000"/>
                  </a:schemeClr>
                </a:solidFill>
              </a:rPr>
              <a:t> (%29,3)</a:t>
            </a:r>
            <a:endParaRPr lang="tr-TR" sz="2200" dirty="0">
              <a:solidFill>
                <a:schemeClr val="bg2">
                  <a:lumMod val="10000"/>
                </a:schemeClr>
              </a:solidFill>
            </a:endParaRPr>
          </a:p>
          <a:p>
            <a:pPr>
              <a:lnSpc>
                <a:spcPct val="100000"/>
              </a:lnSpc>
              <a:buFont typeface="Wingdings" panose="05000000000000000000" pitchFamily="2" charset="2"/>
              <a:buChar char="q"/>
            </a:pPr>
            <a:r>
              <a:rPr lang="en-GB" sz="2200" dirty="0" err="1">
                <a:solidFill>
                  <a:schemeClr val="bg2">
                    <a:lumMod val="10000"/>
                  </a:schemeClr>
                </a:solidFill>
              </a:rPr>
              <a:t>Avrupa'da</a:t>
            </a:r>
            <a:r>
              <a:rPr lang="en-GB" sz="2200" dirty="0">
                <a:solidFill>
                  <a:schemeClr val="bg2">
                    <a:lumMod val="10000"/>
                  </a:schemeClr>
                </a:solidFill>
              </a:rPr>
              <a:t> </a:t>
            </a:r>
            <a:r>
              <a:rPr lang="en-GB" sz="2200" dirty="0" err="1">
                <a:solidFill>
                  <a:schemeClr val="bg2">
                    <a:lumMod val="10000"/>
                  </a:schemeClr>
                </a:solidFill>
              </a:rPr>
              <a:t>nokta</a:t>
            </a:r>
            <a:r>
              <a:rPr lang="en-GB" sz="2200" dirty="0">
                <a:solidFill>
                  <a:schemeClr val="bg2">
                    <a:lumMod val="10000"/>
                  </a:schemeClr>
                </a:solidFill>
              </a:rPr>
              <a:t> </a:t>
            </a:r>
            <a:r>
              <a:rPr lang="en-GB" sz="2200" dirty="0" err="1">
                <a:solidFill>
                  <a:schemeClr val="bg2">
                    <a:lumMod val="10000"/>
                  </a:schemeClr>
                </a:solidFill>
              </a:rPr>
              <a:t>prevalans</a:t>
            </a:r>
            <a:r>
              <a:rPr lang="en-GB" sz="2200" dirty="0">
                <a:solidFill>
                  <a:schemeClr val="bg2">
                    <a:lumMod val="10000"/>
                  </a:schemeClr>
                </a:solidFill>
              </a:rPr>
              <a:t> </a:t>
            </a:r>
            <a:r>
              <a:rPr lang="en-GB" sz="2200" dirty="0" err="1">
                <a:solidFill>
                  <a:schemeClr val="bg2">
                    <a:lumMod val="10000"/>
                  </a:schemeClr>
                </a:solidFill>
              </a:rPr>
              <a:t>çalışmaları</a:t>
            </a:r>
            <a:r>
              <a:rPr lang="en-GB" sz="2200" dirty="0">
                <a:solidFill>
                  <a:schemeClr val="bg2">
                    <a:lumMod val="10000"/>
                  </a:schemeClr>
                </a:solidFill>
              </a:rPr>
              <a:t>, </a:t>
            </a:r>
            <a:r>
              <a:rPr lang="en-GB" sz="2200" dirty="0" err="1">
                <a:solidFill>
                  <a:schemeClr val="bg2">
                    <a:lumMod val="10000"/>
                  </a:schemeClr>
                </a:solidFill>
              </a:rPr>
              <a:t>hastaneye</a:t>
            </a:r>
            <a:r>
              <a:rPr lang="en-GB" sz="2200" dirty="0">
                <a:solidFill>
                  <a:schemeClr val="bg2">
                    <a:lumMod val="10000"/>
                  </a:schemeClr>
                </a:solidFill>
              </a:rPr>
              <a:t> </a:t>
            </a:r>
            <a:r>
              <a:rPr lang="en-GB" sz="2200" dirty="0" err="1">
                <a:solidFill>
                  <a:schemeClr val="bg2">
                    <a:lumMod val="10000"/>
                  </a:schemeClr>
                </a:solidFill>
              </a:rPr>
              <a:t>yatırılan</a:t>
            </a:r>
            <a:r>
              <a:rPr lang="en-GB" sz="2200" dirty="0">
                <a:solidFill>
                  <a:schemeClr val="bg2">
                    <a:lumMod val="10000"/>
                  </a:schemeClr>
                </a:solidFill>
              </a:rPr>
              <a:t> </a:t>
            </a:r>
            <a:r>
              <a:rPr lang="en-GB" sz="2200" dirty="0" err="1">
                <a:solidFill>
                  <a:schemeClr val="bg2">
                    <a:lumMod val="10000"/>
                  </a:schemeClr>
                </a:solidFill>
              </a:rPr>
              <a:t>hastaların</a:t>
            </a:r>
            <a:r>
              <a:rPr lang="en-GB" sz="2200" dirty="0">
                <a:solidFill>
                  <a:schemeClr val="bg2">
                    <a:lumMod val="10000"/>
                  </a:schemeClr>
                </a:solidFill>
              </a:rPr>
              <a:t> %1,38'inin SHİP </a:t>
            </a:r>
            <a:r>
              <a:rPr lang="en-GB" sz="2200" dirty="0" err="1">
                <a:solidFill>
                  <a:schemeClr val="bg2">
                    <a:lumMod val="10000"/>
                  </a:schemeClr>
                </a:solidFill>
              </a:rPr>
              <a:t>olduğunu</a:t>
            </a:r>
            <a:r>
              <a:rPr lang="en-GB" sz="2200" dirty="0">
                <a:solidFill>
                  <a:schemeClr val="bg2">
                    <a:lumMod val="10000"/>
                  </a:schemeClr>
                </a:solidFill>
              </a:rPr>
              <a:t> </a:t>
            </a:r>
            <a:r>
              <a:rPr lang="en-GB" sz="2200" dirty="0" err="1">
                <a:solidFill>
                  <a:schemeClr val="bg2">
                    <a:lumMod val="10000"/>
                  </a:schemeClr>
                </a:solidFill>
              </a:rPr>
              <a:t>göstermiştir</a:t>
            </a:r>
            <a:endParaRPr lang="en-GB" sz="22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2050" name="Picture 2" descr="3d Earth Globe PNG, Vector, PSD, and Clipart With Transparent Background  for Free Download | Pngtree">
            <a:extLst>
              <a:ext uri="{FF2B5EF4-FFF2-40B4-BE49-F238E27FC236}">
                <a16:creationId xmlns:a16="http://schemas.microsoft.com/office/drawing/2014/main" id="{F3FF8374-114A-B516-19C1-3C61F4510D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94" t="7716" r="8179" b="9257"/>
          <a:stretch/>
        </p:blipFill>
        <p:spPr bwMode="auto">
          <a:xfrm>
            <a:off x="214184" y="140043"/>
            <a:ext cx="1779374" cy="177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48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2685534" y="286604"/>
            <a:ext cx="8470145" cy="1077502"/>
          </a:xfrm>
        </p:spPr>
        <p:txBody>
          <a:bodyPr>
            <a:normAutofit/>
          </a:bodyPr>
          <a:lstStyle/>
          <a:p>
            <a:r>
              <a:rPr lang="tr-TR" sz="4400" b="1" dirty="0">
                <a:solidFill>
                  <a:schemeClr val="accent1"/>
                </a:solidFill>
                <a:latin typeface="+mn-lt"/>
              </a:rPr>
              <a:t>Epidemiyoloji-Dünya</a:t>
            </a:r>
            <a:endParaRPr lang="en-GB" sz="4400" b="1" dirty="0">
              <a:solidFill>
                <a:schemeClr val="accent1"/>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573427" y="1805884"/>
            <a:ext cx="10060047" cy="4377414"/>
          </a:xfrm>
        </p:spPr>
        <p:txBody>
          <a:bodyPr>
            <a:noAutofit/>
          </a:bodyPr>
          <a:lstStyle/>
          <a:p>
            <a:pPr>
              <a:lnSpc>
                <a:spcPct val="100000"/>
              </a:lnSpc>
              <a:buFont typeface="Wingdings" panose="05000000000000000000" pitchFamily="2" charset="2"/>
              <a:buChar char="q"/>
            </a:pPr>
            <a:r>
              <a:rPr lang="en-GB" sz="2200" dirty="0">
                <a:solidFill>
                  <a:schemeClr val="bg2">
                    <a:lumMod val="10000"/>
                  </a:schemeClr>
                </a:solidFill>
              </a:rPr>
              <a:t>VİP </a:t>
            </a:r>
            <a:r>
              <a:rPr lang="en-GB" sz="2200" dirty="0" err="1">
                <a:solidFill>
                  <a:schemeClr val="bg2">
                    <a:lumMod val="10000"/>
                  </a:schemeClr>
                </a:solidFill>
              </a:rPr>
              <a:t>insidansı</a:t>
            </a:r>
            <a:r>
              <a:rPr lang="tr-TR" sz="2200" dirty="0">
                <a:solidFill>
                  <a:schemeClr val="bg2">
                    <a:lumMod val="10000"/>
                  </a:schemeClr>
                </a:solidFill>
              </a:rPr>
              <a:t>,</a:t>
            </a:r>
            <a:r>
              <a:rPr lang="en-GB" sz="2200" dirty="0">
                <a:solidFill>
                  <a:schemeClr val="bg2">
                    <a:lumMod val="10000"/>
                  </a:schemeClr>
                </a:solidFill>
              </a:rPr>
              <a:t> 1000 </a:t>
            </a:r>
            <a:r>
              <a:rPr lang="en-GB" sz="2200" dirty="0" err="1">
                <a:solidFill>
                  <a:schemeClr val="bg2">
                    <a:lumMod val="10000"/>
                  </a:schemeClr>
                </a:solidFill>
              </a:rPr>
              <a:t>ventilatör</a:t>
            </a:r>
            <a:r>
              <a:rPr lang="en-GB" sz="2200" dirty="0">
                <a:solidFill>
                  <a:schemeClr val="bg2">
                    <a:lumMod val="10000"/>
                  </a:schemeClr>
                </a:solidFill>
              </a:rPr>
              <a:t> </a:t>
            </a:r>
            <a:r>
              <a:rPr lang="en-GB" sz="2200" dirty="0" err="1">
                <a:solidFill>
                  <a:schemeClr val="bg2">
                    <a:lumMod val="10000"/>
                  </a:schemeClr>
                </a:solidFill>
              </a:rPr>
              <a:t>gününde</a:t>
            </a:r>
            <a:r>
              <a:rPr lang="en-GB" sz="2200" dirty="0">
                <a:solidFill>
                  <a:schemeClr val="bg2">
                    <a:lumMod val="10000"/>
                  </a:schemeClr>
                </a:solidFill>
              </a:rPr>
              <a:t> 2 </a:t>
            </a:r>
            <a:r>
              <a:rPr lang="en-GB" sz="2200" dirty="0" err="1">
                <a:solidFill>
                  <a:schemeClr val="bg2">
                    <a:lumMod val="10000"/>
                  </a:schemeClr>
                </a:solidFill>
              </a:rPr>
              <a:t>ila</a:t>
            </a:r>
            <a:r>
              <a:rPr lang="en-GB" sz="2200" dirty="0">
                <a:solidFill>
                  <a:schemeClr val="bg2">
                    <a:lumMod val="10000"/>
                  </a:schemeClr>
                </a:solidFill>
              </a:rPr>
              <a:t> 20 </a:t>
            </a:r>
            <a:r>
              <a:rPr lang="en-GB" sz="2200" dirty="0" err="1">
                <a:solidFill>
                  <a:schemeClr val="bg2">
                    <a:lumMod val="10000"/>
                  </a:schemeClr>
                </a:solidFill>
              </a:rPr>
              <a:t>arasında</a:t>
            </a:r>
            <a:r>
              <a:rPr lang="en-GB" sz="2200" dirty="0">
                <a:solidFill>
                  <a:schemeClr val="bg2">
                    <a:lumMod val="10000"/>
                  </a:schemeClr>
                </a:solidFill>
              </a:rPr>
              <a:t> </a:t>
            </a:r>
            <a:r>
              <a:rPr lang="en-GB" sz="2200" dirty="0" err="1">
                <a:solidFill>
                  <a:schemeClr val="bg2">
                    <a:lumMod val="10000"/>
                  </a:schemeClr>
                </a:solidFill>
              </a:rPr>
              <a:t>değiş</a:t>
            </a:r>
            <a:r>
              <a:rPr lang="tr-TR" sz="2200" dirty="0">
                <a:solidFill>
                  <a:schemeClr val="bg2">
                    <a:lumMod val="10000"/>
                  </a:schemeClr>
                </a:solidFill>
              </a:rPr>
              <a:t>mektedir</a:t>
            </a:r>
          </a:p>
          <a:p>
            <a:pPr>
              <a:lnSpc>
                <a:spcPct val="100000"/>
              </a:lnSpc>
              <a:buFont typeface="Wingdings" panose="05000000000000000000" pitchFamily="2" charset="2"/>
              <a:buChar char="q"/>
            </a:pPr>
            <a:r>
              <a:rPr lang="en-GB" sz="2200" dirty="0">
                <a:solidFill>
                  <a:schemeClr val="bg2">
                    <a:lumMod val="10000"/>
                  </a:schemeClr>
                </a:solidFill>
              </a:rPr>
              <a:t>Amerika </a:t>
            </a:r>
            <a:r>
              <a:rPr lang="en-GB" sz="2200" dirty="0" err="1">
                <a:solidFill>
                  <a:schemeClr val="bg2">
                    <a:lumMod val="10000"/>
                  </a:schemeClr>
                </a:solidFill>
              </a:rPr>
              <a:t>Birleşik</a:t>
            </a:r>
            <a:r>
              <a:rPr lang="en-GB" sz="2200" dirty="0">
                <a:solidFill>
                  <a:schemeClr val="bg2">
                    <a:lumMod val="10000"/>
                  </a:schemeClr>
                </a:solidFill>
              </a:rPr>
              <a:t> </a:t>
            </a:r>
            <a:r>
              <a:rPr lang="en-GB" sz="2200" dirty="0" err="1">
                <a:solidFill>
                  <a:schemeClr val="bg2">
                    <a:lumMod val="10000"/>
                  </a:schemeClr>
                </a:solidFill>
              </a:rPr>
              <a:t>Devletleri</a:t>
            </a:r>
            <a:r>
              <a:rPr lang="en-GB" sz="2200" dirty="0">
                <a:solidFill>
                  <a:schemeClr val="bg2">
                    <a:lumMod val="10000"/>
                  </a:schemeClr>
                </a:solidFill>
              </a:rPr>
              <a:t> </a:t>
            </a:r>
            <a:r>
              <a:rPr lang="en-GB" sz="2200" dirty="0" err="1">
                <a:solidFill>
                  <a:schemeClr val="bg2">
                    <a:lumMod val="10000"/>
                  </a:schemeClr>
                </a:solidFill>
              </a:rPr>
              <a:t>Ulusal</a:t>
            </a:r>
            <a:r>
              <a:rPr lang="en-GB" sz="2200" dirty="0">
                <a:solidFill>
                  <a:schemeClr val="bg2">
                    <a:lumMod val="10000"/>
                  </a:schemeClr>
                </a:solidFill>
              </a:rPr>
              <a:t> </a:t>
            </a:r>
            <a:r>
              <a:rPr lang="en-GB" sz="2200" dirty="0" err="1">
                <a:solidFill>
                  <a:schemeClr val="bg2">
                    <a:lumMod val="10000"/>
                  </a:schemeClr>
                </a:solidFill>
              </a:rPr>
              <a:t>Sağlık</a:t>
            </a:r>
            <a:r>
              <a:rPr lang="en-GB" sz="2200" dirty="0">
                <a:solidFill>
                  <a:schemeClr val="bg2">
                    <a:lumMod val="10000"/>
                  </a:schemeClr>
                </a:solidFill>
              </a:rPr>
              <a:t> </a:t>
            </a:r>
            <a:r>
              <a:rPr lang="en-GB" sz="2200" dirty="0" err="1">
                <a:solidFill>
                  <a:schemeClr val="bg2">
                    <a:lumMod val="10000"/>
                  </a:schemeClr>
                </a:solidFill>
              </a:rPr>
              <a:t>Güvenliği</a:t>
            </a:r>
            <a:r>
              <a:rPr lang="en-GB" sz="2200" dirty="0">
                <a:solidFill>
                  <a:schemeClr val="bg2">
                    <a:lumMod val="10000"/>
                  </a:schemeClr>
                </a:solidFill>
              </a:rPr>
              <a:t> </a:t>
            </a:r>
            <a:r>
              <a:rPr lang="en-GB" sz="2200" dirty="0" err="1">
                <a:solidFill>
                  <a:schemeClr val="bg2">
                    <a:lumMod val="10000"/>
                  </a:schemeClr>
                </a:solidFill>
              </a:rPr>
              <a:t>Ağı</a:t>
            </a:r>
            <a:r>
              <a:rPr lang="en-GB" sz="2200" dirty="0">
                <a:solidFill>
                  <a:schemeClr val="bg2">
                    <a:lumMod val="10000"/>
                  </a:schemeClr>
                </a:solidFill>
              </a:rPr>
              <a:t> </a:t>
            </a:r>
            <a:r>
              <a:rPr lang="en-GB" sz="2200" dirty="0" err="1">
                <a:solidFill>
                  <a:schemeClr val="bg2">
                    <a:lumMod val="10000"/>
                  </a:schemeClr>
                </a:solidFill>
              </a:rPr>
              <a:t>verilerine</a:t>
            </a:r>
            <a:r>
              <a:rPr lang="en-GB" sz="2200" dirty="0">
                <a:solidFill>
                  <a:schemeClr val="bg2">
                    <a:lumMod val="10000"/>
                  </a:schemeClr>
                </a:solidFill>
              </a:rPr>
              <a:t> </a:t>
            </a:r>
            <a:r>
              <a:rPr lang="en-GB" sz="2200" dirty="0" err="1">
                <a:solidFill>
                  <a:schemeClr val="bg2">
                    <a:lumMod val="10000"/>
                  </a:schemeClr>
                </a:solidFill>
              </a:rPr>
              <a:t>göre</a:t>
            </a:r>
            <a:r>
              <a:rPr lang="en-GB" sz="2200" dirty="0">
                <a:solidFill>
                  <a:schemeClr val="bg2">
                    <a:lumMod val="10000"/>
                  </a:schemeClr>
                </a:solidFill>
              </a:rPr>
              <a:t>, </a:t>
            </a:r>
            <a:r>
              <a:rPr lang="en-GB" sz="2200" dirty="0" err="1">
                <a:solidFill>
                  <a:schemeClr val="bg2">
                    <a:lumMod val="10000"/>
                  </a:schemeClr>
                </a:solidFill>
              </a:rPr>
              <a:t>erişkin</a:t>
            </a:r>
            <a:r>
              <a:rPr lang="en-GB" sz="2200" dirty="0">
                <a:solidFill>
                  <a:schemeClr val="bg2">
                    <a:lumMod val="10000"/>
                  </a:schemeClr>
                </a:solidFill>
              </a:rPr>
              <a:t> </a:t>
            </a:r>
            <a:r>
              <a:rPr lang="en-GB" sz="2200" dirty="0" err="1">
                <a:solidFill>
                  <a:schemeClr val="bg2">
                    <a:lumMod val="10000"/>
                  </a:schemeClr>
                </a:solidFill>
              </a:rPr>
              <a:t>medikal-cerrahi</a:t>
            </a:r>
            <a:r>
              <a:rPr lang="en-GB" sz="2200" dirty="0">
                <a:solidFill>
                  <a:schemeClr val="bg2">
                    <a:lumMod val="10000"/>
                  </a:schemeClr>
                </a:solidFill>
              </a:rPr>
              <a:t> </a:t>
            </a:r>
            <a:r>
              <a:rPr lang="en-GB" sz="2200" dirty="0" err="1">
                <a:solidFill>
                  <a:schemeClr val="bg2">
                    <a:lumMod val="10000"/>
                  </a:schemeClr>
                </a:solidFill>
              </a:rPr>
              <a:t>yoğun</a:t>
            </a:r>
            <a:r>
              <a:rPr lang="en-GB" sz="2200" dirty="0">
                <a:solidFill>
                  <a:schemeClr val="bg2">
                    <a:lumMod val="10000"/>
                  </a:schemeClr>
                </a:solidFill>
              </a:rPr>
              <a:t> </a:t>
            </a:r>
            <a:r>
              <a:rPr lang="en-GB" sz="2200" dirty="0" err="1">
                <a:solidFill>
                  <a:schemeClr val="bg2">
                    <a:lumMod val="10000"/>
                  </a:schemeClr>
                </a:solidFill>
              </a:rPr>
              <a:t>bakım</a:t>
            </a:r>
            <a:r>
              <a:rPr lang="en-GB" sz="2200" dirty="0">
                <a:solidFill>
                  <a:schemeClr val="bg2">
                    <a:lumMod val="10000"/>
                  </a:schemeClr>
                </a:solidFill>
              </a:rPr>
              <a:t> </a:t>
            </a:r>
            <a:r>
              <a:rPr lang="en-GB" sz="2200" dirty="0" err="1">
                <a:solidFill>
                  <a:schemeClr val="bg2">
                    <a:lumMod val="10000"/>
                  </a:schemeClr>
                </a:solidFill>
              </a:rPr>
              <a:t>ünitelerinde</a:t>
            </a:r>
            <a:r>
              <a:rPr lang="en-GB" sz="2200" dirty="0">
                <a:solidFill>
                  <a:schemeClr val="bg2">
                    <a:lumMod val="10000"/>
                  </a:schemeClr>
                </a:solidFill>
              </a:rPr>
              <a:t> VİP </a:t>
            </a:r>
            <a:r>
              <a:rPr lang="en-GB" sz="2200" dirty="0" err="1">
                <a:solidFill>
                  <a:schemeClr val="bg2">
                    <a:lumMod val="10000"/>
                  </a:schemeClr>
                </a:solidFill>
              </a:rPr>
              <a:t>oranının</a:t>
            </a:r>
            <a:r>
              <a:rPr lang="en-GB" sz="2200" dirty="0">
                <a:solidFill>
                  <a:schemeClr val="bg2">
                    <a:lumMod val="10000"/>
                  </a:schemeClr>
                </a:solidFill>
              </a:rPr>
              <a:t> </a:t>
            </a:r>
            <a:r>
              <a:rPr lang="en-GB" sz="2200" dirty="0" err="1">
                <a:solidFill>
                  <a:schemeClr val="bg2">
                    <a:lumMod val="10000"/>
                  </a:schemeClr>
                </a:solidFill>
              </a:rPr>
              <a:t>yaklaşık</a:t>
            </a:r>
            <a:r>
              <a:rPr lang="en-GB" sz="2200" dirty="0">
                <a:solidFill>
                  <a:schemeClr val="bg2">
                    <a:lumMod val="10000"/>
                  </a:schemeClr>
                </a:solidFill>
              </a:rPr>
              <a:t> 1/1000 </a:t>
            </a:r>
            <a:r>
              <a:rPr lang="en-GB" sz="2200" dirty="0" err="1">
                <a:solidFill>
                  <a:schemeClr val="bg2">
                    <a:lumMod val="10000"/>
                  </a:schemeClr>
                </a:solidFill>
              </a:rPr>
              <a:t>ventilatör-günü</a:t>
            </a:r>
            <a:r>
              <a:rPr lang="en-GB" sz="2200" dirty="0">
                <a:solidFill>
                  <a:schemeClr val="bg2">
                    <a:lumMod val="10000"/>
                  </a:schemeClr>
                </a:solidFill>
              </a:rPr>
              <a:t> </a:t>
            </a:r>
            <a:r>
              <a:rPr lang="en-GB" sz="2200" dirty="0" err="1">
                <a:solidFill>
                  <a:schemeClr val="bg2">
                    <a:lumMod val="10000"/>
                  </a:schemeClr>
                </a:solidFill>
              </a:rPr>
              <a:t>olduğu</a:t>
            </a:r>
            <a:r>
              <a:rPr lang="en-GB" sz="2200" dirty="0">
                <a:solidFill>
                  <a:schemeClr val="bg2">
                    <a:lumMod val="10000"/>
                  </a:schemeClr>
                </a:solidFill>
              </a:rPr>
              <a:t> </a:t>
            </a:r>
            <a:r>
              <a:rPr lang="en-GB" sz="2200" dirty="0" err="1">
                <a:solidFill>
                  <a:schemeClr val="bg2">
                    <a:lumMod val="10000"/>
                  </a:schemeClr>
                </a:solidFill>
              </a:rPr>
              <a:t>bildirilmiştir</a:t>
            </a:r>
            <a:endParaRPr lang="tr-TR" sz="2200" dirty="0">
              <a:solidFill>
                <a:schemeClr val="bg2">
                  <a:lumMod val="10000"/>
                </a:schemeClr>
              </a:solidFill>
            </a:endParaRPr>
          </a:p>
          <a:p>
            <a:pPr>
              <a:lnSpc>
                <a:spcPct val="100000"/>
              </a:lnSpc>
              <a:buFont typeface="Wingdings" panose="05000000000000000000" pitchFamily="2" charset="2"/>
              <a:buChar char="q"/>
            </a:pPr>
            <a:r>
              <a:rPr lang="en-GB" sz="2200" dirty="0">
                <a:solidFill>
                  <a:schemeClr val="bg2">
                    <a:lumMod val="10000"/>
                  </a:schemeClr>
                </a:solidFill>
              </a:rPr>
              <a:t>(INICC) </a:t>
            </a:r>
            <a:r>
              <a:rPr lang="en-GB" sz="2200" dirty="0" err="1">
                <a:solidFill>
                  <a:schemeClr val="bg2">
                    <a:lumMod val="10000"/>
                  </a:schemeClr>
                </a:solidFill>
              </a:rPr>
              <a:t>tarafından</a:t>
            </a:r>
            <a:r>
              <a:rPr lang="tr-TR" sz="2200" dirty="0">
                <a:solidFill>
                  <a:schemeClr val="bg2">
                    <a:lumMod val="10000"/>
                  </a:schemeClr>
                </a:solidFill>
              </a:rPr>
              <a:t>, </a:t>
            </a:r>
            <a:r>
              <a:rPr lang="en-GB" sz="2200" dirty="0">
                <a:solidFill>
                  <a:schemeClr val="bg2">
                    <a:lumMod val="10000"/>
                  </a:schemeClr>
                </a:solidFill>
              </a:rPr>
              <a:t>Latin Amerika, </a:t>
            </a:r>
            <a:r>
              <a:rPr lang="en-GB" sz="2200" dirty="0" err="1">
                <a:solidFill>
                  <a:schemeClr val="bg2">
                    <a:lumMod val="10000"/>
                  </a:schemeClr>
                </a:solidFill>
              </a:rPr>
              <a:t>Asya</a:t>
            </a:r>
            <a:r>
              <a:rPr lang="en-GB" sz="2200" dirty="0">
                <a:solidFill>
                  <a:schemeClr val="bg2">
                    <a:lumMod val="10000"/>
                  </a:schemeClr>
                </a:solidFill>
              </a:rPr>
              <a:t>, Afrika </a:t>
            </a:r>
            <a:r>
              <a:rPr lang="en-GB" sz="2200" dirty="0" err="1">
                <a:solidFill>
                  <a:schemeClr val="bg2">
                    <a:lumMod val="10000"/>
                  </a:schemeClr>
                </a:solidFill>
              </a:rPr>
              <a:t>ve</a:t>
            </a:r>
            <a:r>
              <a:rPr lang="en-GB" sz="2200" dirty="0">
                <a:solidFill>
                  <a:schemeClr val="bg2">
                    <a:lumMod val="10000"/>
                  </a:schemeClr>
                </a:solidFill>
              </a:rPr>
              <a:t> </a:t>
            </a:r>
            <a:r>
              <a:rPr lang="en-GB" sz="2200" dirty="0" err="1">
                <a:solidFill>
                  <a:schemeClr val="bg2">
                    <a:lumMod val="10000"/>
                  </a:schemeClr>
                </a:solidFill>
              </a:rPr>
              <a:t>Doğu</a:t>
            </a:r>
            <a:r>
              <a:rPr lang="en-GB" sz="2200" dirty="0">
                <a:solidFill>
                  <a:schemeClr val="bg2">
                    <a:lumMod val="10000"/>
                  </a:schemeClr>
                </a:solidFill>
              </a:rPr>
              <a:t> </a:t>
            </a:r>
            <a:r>
              <a:rPr lang="en-GB" sz="2200" dirty="0" err="1">
                <a:solidFill>
                  <a:schemeClr val="bg2">
                    <a:lumMod val="10000"/>
                  </a:schemeClr>
                </a:solidFill>
              </a:rPr>
              <a:t>Avrupa'da</a:t>
            </a:r>
            <a:r>
              <a:rPr lang="en-GB" sz="2200" dirty="0">
                <a:solidFill>
                  <a:schemeClr val="bg2">
                    <a:lumMod val="10000"/>
                  </a:schemeClr>
                </a:solidFill>
              </a:rPr>
              <a:t> </a:t>
            </a:r>
            <a:r>
              <a:rPr lang="en-GB" sz="2200" dirty="0" err="1">
                <a:solidFill>
                  <a:schemeClr val="bg2">
                    <a:lumMod val="10000"/>
                  </a:schemeClr>
                </a:solidFill>
              </a:rPr>
              <a:t>yer</a:t>
            </a:r>
            <a:r>
              <a:rPr lang="en-GB" sz="2200" dirty="0">
                <a:solidFill>
                  <a:schemeClr val="bg2">
                    <a:lumMod val="10000"/>
                  </a:schemeClr>
                </a:solidFill>
              </a:rPr>
              <a:t> </a:t>
            </a:r>
            <a:r>
              <a:rPr lang="en-GB" sz="2200" dirty="0" err="1">
                <a:solidFill>
                  <a:schemeClr val="bg2">
                    <a:lumMod val="10000"/>
                  </a:schemeClr>
                </a:solidFill>
              </a:rPr>
              <a:t>alan</a:t>
            </a:r>
            <a:r>
              <a:rPr lang="en-GB" sz="2200" dirty="0">
                <a:solidFill>
                  <a:schemeClr val="bg2">
                    <a:lumMod val="10000"/>
                  </a:schemeClr>
                </a:solidFill>
              </a:rPr>
              <a:t> </a:t>
            </a:r>
            <a:r>
              <a:rPr lang="en-GB" sz="2200" dirty="0" err="1">
                <a:solidFill>
                  <a:schemeClr val="bg2">
                    <a:lumMod val="10000"/>
                  </a:schemeClr>
                </a:solidFill>
              </a:rPr>
              <a:t>yoğun</a:t>
            </a:r>
            <a:r>
              <a:rPr lang="en-GB" sz="2200" dirty="0">
                <a:solidFill>
                  <a:schemeClr val="bg2">
                    <a:lumMod val="10000"/>
                  </a:schemeClr>
                </a:solidFill>
              </a:rPr>
              <a:t> </a:t>
            </a:r>
            <a:r>
              <a:rPr lang="en-GB" sz="2200" dirty="0" err="1">
                <a:solidFill>
                  <a:schemeClr val="bg2">
                    <a:lumMod val="10000"/>
                  </a:schemeClr>
                </a:solidFill>
              </a:rPr>
              <a:t>bakım</a:t>
            </a:r>
            <a:r>
              <a:rPr lang="en-GB" sz="2200" dirty="0">
                <a:solidFill>
                  <a:schemeClr val="bg2">
                    <a:lumMod val="10000"/>
                  </a:schemeClr>
                </a:solidFill>
              </a:rPr>
              <a:t> </a:t>
            </a:r>
            <a:r>
              <a:rPr lang="en-GB" sz="2200" dirty="0" err="1">
                <a:solidFill>
                  <a:schemeClr val="bg2">
                    <a:lumMod val="10000"/>
                  </a:schemeClr>
                </a:solidFill>
              </a:rPr>
              <a:t>ünitelerinde</a:t>
            </a:r>
            <a:r>
              <a:rPr lang="en-GB" sz="2200" dirty="0">
                <a:solidFill>
                  <a:schemeClr val="bg2">
                    <a:lumMod val="10000"/>
                  </a:schemeClr>
                </a:solidFill>
              </a:rPr>
              <a:t> 2015-2020 </a:t>
            </a:r>
            <a:r>
              <a:rPr lang="en-GB" sz="2200" dirty="0" err="1">
                <a:solidFill>
                  <a:schemeClr val="bg2">
                    <a:lumMod val="10000"/>
                  </a:schemeClr>
                </a:solidFill>
              </a:rPr>
              <a:t>döneminde</a:t>
            </a:r>
            <a:r>
              <a:rPr lang="en-GB" sz="2200" dirty="0">
                <a:solidFill>
                  <a:schemeClr val="bg2">
                    <a:lumMod val="10000"/>
                  </a:schemeClr>
                </a:solidFill>
              </a:rPr>
              <a:t> VİP </a:t>
            </a:r>
            <a:r>
              <a:rPr lang="en-GB" sz="2200" dirty="0" err="1">
                <a:solidFill>
                  <a:schemeClr val="bg2">
                    <a:lumMod val="10000"/>
                  </a:schemeClr>
                </a:solidFill>
              </a:rPr>
              <a:t>insidansının</a:t>
            </a:r>
            <a:r>
              <a:rPr lang="en-GB" sz="2200" dirty="0">
                <a:solidFill>
                  <a:schemeClr val="bg2">
                    <a:lumMod val="10000"/>
                  </a:schemeClr>
                </a:solidFill>
              </a:rPr>
              <a:t> 11,9/1000 </a:t>
            </a:r>
            <a:r>
              <a:rPr lang="en-GB" sz="2200" dirty="0" err="1">
                <a:solidFill>
                  <a:schemeClr val="bg2">
                    <a:lumMod val="10000"/>
                  </a:schemeClr>
                </a:solidFill>
              </a:rPr>
              <a:t>ventilatör</a:t>
            </a:r>
            <a:r>
              <a:rPr lang="en-GB" sz="2200" dirty="0">
                <a:solidFill>
                  <a:schemeClr val="bg2">
                    <a:lumMod val="10000"/>
                  </a:schemeClr>
                </a:solidFill>
              </a:rPr>
              <a:t> </a:t>
            </a:r>
            <a:r>
              <a:rPr lang="en-GB" sz="2200" dirty="0" err="1">
                <a:solidFill>
                  <a:schemeClr val="bg2">
                    <a:lumMod val="10000"/>
                  </a:schemeClr>
                </a:solidFill>
              </a:rPr>
              <a:t>günü</a:t>
            </a:r>
            <a:r>
              <a:rPr lang="en-GB" sz="2200" dirty="0">
                <a:solidFill>
                  <a:schemeClr val="bg2">
                    <a:lumMod val="10000"/>
                  </a:schemeClr>
                </a:solidFill>
              </a:rPr>
              <a:t> </a:t>
            </a:r>
            <a:r>
              <a:rPr lang="en-GB" sz="2200" dirty="0" err="1">
                <a:solidFill>
                  <a:schemeClr val="bg2">
                    <a:lumMod val="10000"/>
                  </a:schemeClr>
                </a:solidFill>
              </a:rPr>
              <a:t>olduğu</a:t>
            </a:r>
            <a:r>
              <a:rPr lang="en-GB" sz="2200" dirty="0">
                <a:solidFill>
                  <a:schemeClr val="bg2">
                    <a:lumMod val="10000"/>
                  </a:schemeClr>
                </a:solidFill>
              </a:rPr>
              <a:t> </a:t>
            </a:r>
            <a:r>
              <a:rPr lang="en-GB" sz="2200" dirty="0" err="1">
                <a:solidFill>
                  <a:schemeClr val="bg2">
                    <a:lumMod val="10000"/>
                  </a:schemeClr>
                </a:solidFill>
              </a:rPr>
              <a:t>bildirilmiştir</a:t>
            </a:r>
            <a:endParaRPr lang="tr-TR" sz="2200" dirty="0">
              <a:solidFill>
                <a:schemeClr val="bg2">
                  <a:lumMod val="10000"/>
                </a:schemeClr>
              </a:solidFill>
            </a:endParaRPr>
          </a:p>
          <a:p>
            <a:pPr>
              <a:lnSpc>
                <a:spcPct val="100000"/>
              </a:lnSpc>
              <a:buFont typeface="Wingdings" panose="05000000000000000000" pitchFamily="2" charset="2"/>
              <a:buChar char="q"/>
            </a:pPr>
            <a:r>
              <a:rPr lang="tr-TR" sz="2200" dirty="0">
                <a:solidFill>
                  <a:schemeClr val="bg2">
                    <a:lumMod val="10000"/>
                  </a:schemeClr>
                </a:solidFill>
              </a:rPr>
              <a:t>COVID-19 pandemisi VİP epidemiyolojisini etkilemiştir</a:t>
            </a:r>
          </a:p>
          <a:p>
            <a:pPr>
              <a:lnSpc>
                <a:spcPct val="100000"/>
              </a:lnSpc>
              <a:buFont typeface="Wingdings" panose="05000000000000000000" pitchFamily="2" charset="2"/>
              <a:buChar char="q"/>
            </a:pPr>
            <a:r>
              <a:rPr lang="tr-TR" sz="2200" dirty="0">
                <a:solidFill>
                  <a:schemeClr val="bg2">
                    <a:lumMod val="10000"/>
                  </a:schemeClr>
                </a:solidFill>
              </a:rPr>
              <a:t>COVID-19’lu hastalarda VİP oranı, </a:t>
            </a:r>
            <a:r>
              <a:rPr lang="en-GB" sz="2200" dirty="0" err="1">
                <a:solidFill>
                  <a:schemeClr val="bg2">
                    <a:lumMod val="10000"/>
                  </a:schemeClr>
                </a:solidFill>
              </a:rPr>
              <a:t>diğer</a:t>
            </a:r>
            <a:r>
              <a:rPr lang="en-GB" sz="2200" dirty="0">
                <a:solidFill>
                  <a:schemeClr val="bg2">
                    <a:lumMod val="10000"/>
                  </a:schemeClr>
                </a:solidFill>
              </a:rPr>
              <a:t> </a:t>
            </a:r>
            <a:r>
              <a:rPr lang="en-GB" sz="2200" dirty="0" err="1">
                <a:solidFill>
                  <a:schemeClr val="bg2">
                    <a:lumMod val="10000"/>
                  </a:schemeClr>
                </a:solidFill>
              </a:rPr>
              <a:t>nedenlere</a:t>
            </a:r>
            <a:r>
              <a:rPr lang="en-GB" sz="2200" dirty="0">
                <a:solidFill>
                  <a:schemeClr val="bg2">
                    <a:lumMod val="10000"/>
                  </a:schemeClr>
                </a:solidFill>
              </a:rPr>
              <a:t> </a:t>
            </a:r>
            <a:r>
              <a:rPr lang="en-GB" sz="2200" dirty="0" err="1">
                <a:solidFill>
                  <a:schemeClr val="bg2">
                    <a:lumMod val="10000"/>
                  </a:schemeClr>
                </a:solidFill>
              </a:rPr>
              <a:t>bağlı</a:t>
            </a:r>
            <a:r>
              <a:rPr lang="en-GB" sz="2200" dirty="0">
                <a:solidFill>
                  <a:schemeClr val="bg2">
                    <a:lumMod val="10000"/>
                  </a:schemeClr>
                </a:solidFill>
              </a:rPr>
              <a:t> ARDS </a:t>
            </a:r>
            <a:r>
              <a:rPr lang="en-GB" sz="2200" dirty="0" err="1">
                <a:solidFill>
                  <a:schemeClr val="bg2">
                    <a:lumMod val="10000"/>
                  </a:schemeClr>
                </a:solidFill>
              </a:rPr>
              <a:t>gelişen</a:t>
            </a:r>
            <a:r>
              <a:rPr lang="en-GB" sz="2200" dirty="0">
                <a:solidFill>
                  <a:schemeClr val="bg2">
                    <a:lumMod val="10000"/>
                  </a:schemeClr>
                </a:solidFill>
              </a:rPr>
              <a:t> </a:t>
            </a:r>
            <a:r>
              <a:rPr lang="en-GB" sz="2200" dirty="0" err="1">
                <a:solidFill>
                  <a:schemeClr val="bg2">
                    <a:lumMod val="10000"/>
                  </a:schemeClr>
                </a:solidFill>
              </a:rPr>
              <a:t>hastalardaki</a:t>
            </a:r>
            <a:r>
              <a:rPr lang="en-GB" sz="2200" dirty="0">
                <a:solidFill>
                  <a:schemeClr val="bg2">
                    <a:lumMod val="10000"/>
                  </a:schemeClr>
                </a:solidFill>
              </a:rPr>
              <a:t> VİP </a:t>
            </a:r>
            <a:r>
              <a:rPr lang="en-GB" sz="2200" dirty="0" err="1">
                <a:solidFill>
                  <a:schemeClr val="bg2">
                    <a:lumMod val="10000"/>
                  </a:schemeClr>
                </a:solidFill>
              </a:rPr>
              <a:t>oranından</a:t>
            </a:r>
            <a:r>
              <a:rPr lang="en-GB" sz="2200" dirty="0">
                <a:solidFill>
                  <a:schemeClr val="bg2">
                    <a:lumMod val="10000"/>
                  </a:schemeClr>
                </a:solidFill>
              </a:rPr>
              <a:t> </a:t>
            </a:r>
            <a:r>
              <a:rPr lang="en-GB" sz="2200" dirty="0" err="1">
                <a:solidFill>
                  <a:schemeClr val="bg2">
                    <a:lumMod val="10000"/>
                  </a:schemeClr>
                </a:solidFill>
              </a:rPr>
              <a:t>yaklaşık</a:t>
            </a:r>
            <a:r>
              <a:rPr lang="en-GB" sz="2200" dirty="0">
                <a:solidFill>
                  <a:schemeClr val="bg2">
                    <a:lumMod val="10000"/>
                  </a:schemeClr>
                </a:solidFill>
              </a:rPr>
              <a:t> %50-80 </a:t>
            </a:r>
            <a:r>
              <a:rPr lang="en-GB" sz="2200" dirty="0" err="1">
                <a:solidFill>
                  <a:schemeClr val="bg2">
                    <a:lumMod val="10000"/>
                  </a:schemeClr>
                </a:solidFill>
              </a:rPr>
              <a:t>daha</a:t>
            </a:r>
            <a:r>
              <a:rPr lang="en-GB" sz="2200" dirty="0">
                <a:solidFill>
                  <a:schemeClr val="bg2">
                    <a:lumMod val="10000"/>
                  </a:schemeClr>
                </a:solidFill>
              </a:rPr>
              <a:t> </a:t>
            </a:r>
            <a:r>
              <a:rPr lang="en-GB" sz="2200" dirty="0" err="1">
                <a:solidFill>
                  <a:schemeClr val="bg2">
                    <a:lumMod val="10000"/>
                  </a:schemeClr>
                </a:solidFill>
              </a:rPr>
              <a:t>yüksektir</a:t>
            </a:r>
            <a:endParaRPr lang="en-GB" sz="22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sp>
        <p:nvSpPr>
          <p:cNvPr id="6" name="AutoShape 2" descr="Representing Global Unity PNG Transparent Images Free Download | Vector  Files | Pngtree">
            <a:extLst>
              <a:ext uri="{FF2B5EF4-FFF2-40B4-BE49-F238E27FC236}">
                <a16:creationId xmlns:a16="http://schemas.microsoft.com/office/drawing/2014/main" id="{E2E88EB6-DB3A-2AC9-A10F-A8B9A028C42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descr="3d Earth Globe PNG, Vector, PSD, and Clipart With Transparent Background  for Free Download | Pngtree">
            <a:extLst>
              <a:ext uri="{FF2B5EF4-FFF2-40B4-BE49-F238E27FC236}">
                <a16:creationId xmlns:a16="http://schemas.microsoft.com/office/drawing/2014/main" id="{6B8FECDB-F486-0EA9-D1F3-A7E834E0C3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09" t="9994" r="7863" b="8663"/>
          <a:stretch/>
        </p:blipFill>
        <p:spPr bwMode="auto">
          <a:xfrm>
            <a:off x="150753" y="118470"/>
            <a:ext cx="1768663" cy="174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63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3015048" y="642551"/>
            <a:ext cx="8984857" cy="1077502"/>
          </a:xfrm>
        </p:spPr>
        <p:txBody>
          <a:bodyPr>
            <a:normAutofit/>
          </a:bodyPr>
          <a:lstStyle/>
          <a:p>
            <a:r>
              <a:rPr lang="tr-TR" sz="4400" b="1" dirty="0">
                <a:solidFill>
                  <a:schemeClr val="accent1"/>
                </a:solidFill>
                <a:latin typeface="+mn-lt"/>
              </a:rPr>
              <a:t>Epidemiyoloji-Türkiye</a:t>
            </a:r>
            <a:endParaRPr lang="en-GB" sz="4400" b="1" dirty="0">
              <a:solidFill>
                <a:schemeClr val="accent1"/>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097280" y="1864321"/>
            <a:ext cx="10600451" cy="4555066"/>
          </a:xfrm>
          <a:noFill/>
        </p:spPr>
        <p:txBody>
          <a:bodyPr>
            <a:noAutofit/>
          </a:bodyPr>
          <a:lstStyle/>
          <a:p>
            <a:pPr>
              <a:lnSpc>
                <a:spcPct val="200000"/>
              </a:lnSpc>
              <a:buFont typeface="Wingdings" panose="05000000000000000000" pitchFamily="2" charset="2"/>
              <a:buChar char="q"/>
            </a:pPr>
            <a:r>
              <a:rPr lang="tr-TR" sz="2200" dirty="0">
                <a:solidFill>
                  <a:schemeClr val="bg2">
                    <a:lumMod val="10000"/>
                  </a:schemeClr>
                </a:solidFill>
              </a:rPr>
              <a:t>Ülkemizde bildirilen VİP oranları %20-50 arasındadır</a:t>
            </a:r>
          </a:p>
          <a:p>
            <a:pPr>
              <a:lnSpc>
                <a:spcPct val="200000"/>
              </a:lnSpc>
              <a:buFont typeface="Wingdings" panose="05000000000000000000" pitchFamily="2" charset="2"/>
              <a:buChar char="q"/>
            </a:pPr>
            <a:r>
              <a:rPr lang="tr-TR" sz="2200" dirty="0">
                <a:solidFill>
                  <a:schemeClr val="bg2">
                    <a:lumMod val="10000"/>
                  </a:schemeClr>
                </a:solidFill>
              </a:rPr>
              <a:t>İnsidans yaklaşık 15,7/1000 MV günüdür</a:t>
            </a:r>
          </a:p>
          <a:p>
            <a:pPr>
              <a:lnSpc>
                <a:spcPct val="200000"/>
              </a:lnSpc>
              <a:buFont typeface="Wingdings" panose="05000000000000000000" pitchFamily="2" charset="2"/>
              <a:buChar char="q"/>
            </a:pPr>
            <a:r>
              <a:rPr lang="en-GB" sz="2200" dirty="0">
                <a:solidFill>
                  <a:schemeClr val="bg2">
                    <a:lumMod val="10000"/>
                  </a:schemeClr>
                </a:solidFill>
              </a:rPr>
              <a:t>2010–2018 </a:t>
            </a:r>
            <a:r>
              <a:rPr lang="en-GB" sz="2200" dirty="0" err="1">
                <a:solidFill>
                  <a:schemeClr val="bg2">
                    <a:lumMod val="10000"/>
                  </a:schemeClr>
                </a:solidFill>
              </a:rPr>
              <a:t>yılları</a:t>
            </a:r>
            <a:r>
              <a:rPr lang="en-GB" sz="2200" dirty="0">
                <a:solidFill>
                  <a:schemeClr val="bg2">
                    <a:lumMod val="10000"/>
                  </a:schemeClr>
                </a:solidFill>
              </a:rPr>
              <a:t> </a:t>
            </a:r>
            <a:r>
              <a:rPr lang="en-GB" sz="2200" dirty="0" err="1">
                <a:solidFill>
                  <a:schemeClr val="bg2">
                    <a:lumMod val="10000"/>
                  </a:schemeClr>
                </a:solidFill>
              </a:rPr>
              <a:t>arasında</a:t>
            </a:r>
            <a:r>
              <a:rPr lang="en-GB" sz="2200" dirty="0">
                <a:solidFill>
                  <a:schemeClr val="bg2">
                    <a:lumMod val="10000"/>
                  </a:schemeClr>
                </a:solidFill>
              </a:rPr>
              <a:t> </a:t>
            </a:r>
            <a:r>
              <a:rPr lang="en-GB" sz="2200" dirty="0" err="1">
                <a:solidFill>
                  <a:schemeClr val="bg2">
                    <a:lumMod val="10000"/>
                  </a:schemeClr>
                </a:solidFill>
              </a:rPr>
              <a:t>yürütülen</a:t>
            </a:r>
            <a:r>
              <a:rPr lang="en-GB" sz="2200" dirty="0">
                <a:solidFill>
                  <a:schemeClr val="bg2">
                    <a:lumMod val="10000"/>
                  </a:schemeClr>
                </a:solidFill>
              </a:rPr>
              <a:t> </a:t>
            </a:r>
            <a:r>
              <a:rPr lang="en-GB" sz="2200" dirty="0" err="1">
                <a:solidFill>
                  <a:schemeClr val="bg2">
                    <a:lumMod val="10000"/>
                  </a:schemeClr>
                </a:solidFill>
              </a:rPr>
              <a:t>kapsamlı</a:t>
            </a:r>
            <a:r>
              <a:rPr lang="en-GB" sz="2200" dirty="0">
                <a:solidFill>
                  <a:schemeClr val="bg2">
                    <a:lumMod val="10000"/>
                  </a:schemeClr>
                </a:solidFill>
              </a:rPr>
              <a:t> </a:t>
            </a:r>
            <a:r>
              <a:rPr lang="en-GB" sz="2200" dirty="0" err="1">
                <a:solidFill>
                  <a:schemeClr val="bg2">
                    <a:lumMod val="10000"/>
                  </a:schemeClr>
                </a:solidFill>
              </a:rPr>
              <a:t>bir</a:t>
            </a:r>
            <a:r>
              <a:rPr lang="en-GB" sz="2200" dirty="0">
                <a:solidFill>
                  <a:schemeClr val="bg2">
                    <a:lumMod val="10000"/>
                  </a:schemeClr>
                </a:solidFill>
              </a:rPr>
              <a:t> </a:t>
            </a:r>
            <a:r>
              <a:rPr lang="en-GB" sz="2200" dirty="0" err="1">
                <a:solidFill>
                  <a:schemeClr val="bg2">
                    <a:lumMod val="10000"/>
                  </a:schemeClr>
                </a:solidFill>
              </a:rPr>
              <a:t>çalışmada</a:t>
            </a:r>
            <a:r>
              <a:rPr lang="en-GB" sz="2200" dirty="0">
                <a:solidFill>
                  <a:schemeClr val="bg2">
                    <a:lumMod val="10000"/>
                  </a:schemeClr>
                </a:solidFill>
              </a:rPr>
              <a:t> </a:t>
            </a:r>
            <a:r>
              <a:rPr lang="en-GB" sz="2200" dirty="0" err="1">
                <a:solidFill>
                  <a:schemeClr val="bg2">
                    <a:lumMod val="10000"/>
                  </a:schemeClr>
                </a:solidFill>
              </a:rPr>
              <a:t>yoğun</a:t>
            </a:r>
            <a:r>
              <a:rPr lang="en-GB" sz="2200" dirty="0">
                <a:solidFill>
                  <a:schemeClr val="bg2">
                    <a:lumMod val="10000"/>
                  </a:schemeClr>
                </a:solidFill>
              </a:rPr>
              <a:t> </a:t>
            </a:r>
            <a:r>
              <a:rPr lang="en-GB" sz="2200" dirty="0" err="1">
                <a:solidFill>
                  <a:schemeClr val="bg2">
                    <a:lumMod val="10000"/>
                  </a:schemeClr>
                </a:solidFill>
              </a:rPr>
              <a:t>bakım</a:t>
            </a:r>
            <a:r>
              <a:rPr lang="en-GB" sz="2200" dirty="0">
                <a:solidFill>
                  <a:schemeClr val="bg2">
                    <a:lumMod val="10000"/>
                  </a:schemeClr>
                </a:solidFill>
              </a:rPr>
              <a:t> </a:t>
            </a:r>
            <a:r>
              <a:rPr lang="en-GB" sz="2200" dirty="0" err="1">
                <a:solidFill>
                  <a:schemeClr val="bg2">
                    <a:lumMod val="10000"/>
                  </a:schemeClr>
                </a:solidFill>
              </a:rPr>
              <a:t>ünitesinde</a:t>
            </a:r>
            <a:r>
              <a:rPr lang="en-GB" sz="2200" dirty="0">
                <a:solidFill>
                  <a:schemeClr val="bg2">
                    <a:lumMod val="10000"/>
                  </a:schemeClr>
                </a:solidFill>
              </a:rPr>
              <a:t> </a:t>
            </a:r>
            <a:r>
              <a:rPr lang="en-GB" sz="2200" dirty="0" err="1">
                <a:solidFill>
                  <a:schemeClr val="bg2">
                    <a:lumMod val="10000"/>
                  </a:schemeClr>
                </a:solidFill>
              </a:rPr>
              <a:t>yatan</a:t>
            </a:r>
            <a:r>
              <a:rPr lang="en-GB" sz="2200" dirty="0">
                <a:solidFill>
                  <a:schemeClr val="bg2">
                    <a:lumMod val="10000"/>
                  </a:schemeClr>
                </a:solidFill>
              </a:rPr>
              <a:t> 29.318 hasta </a:t>
            </a:r>
            <a:r>
              <a:rPr lang="en-GB" sz="2200" dirty="0" err="1">
                <a:solidFill>
                  <a:schemeClr val="bg2">
                    <a:lumMod val="10000"/>
                  </a:schemeClr>
                </a:solidFill>
              </a:rPr>
              <a:t>değerlendirilmiş</a:t>
            </a:r>
            <a:r>
              <a:rPr lang="en-GB" sz="2200" dirty="0">
                <a:solidFill>
                  <a:schemeClr val="bg2">
                    <a:lumMod val="10000"/>
                  </a:schemeClr>
                </a:solidFill>
              </a:rPr>
              <a:t>, </a:t>
            </a:r>
            <a:r>
              <a:rPr lang="en-GB" sz="2200" dirty="0" err="1">
                <a:solidFill>
                  <a:schemeClr val="bg2">
                    <a:lumMod val="10000"/>
                  </a:schemeClr>
                </a:solidFill>
              </a:rPr>
              <a:t>bunların</a:t>
            </a:r>
            <a:r>
              <a:rPr lang="en-GB" sz="2200" dirty="0">
                <a:solidFill>
                  <a:schemeClr val="bg2">
                    <a:lumMod val="10000"/>
                  </a:schemeClr>
                </a:solidFill>
              </a:rPr>
              <a:t> 2593’ünde (%8,8) </a:t>
            </a:r>
            <a:r>
              <a:rPr lang="en-GB" sz="2200" dirty="0" err="1">
                <a:solidFill>
                  <a:schemeClr val="bg2">
                    <a:lumMod val="10000"/>
                  </a:schemeClr>
                </a:solidFill>
              </a:rPr>
              <a:t>nozokomiyal</a:t>
            </a:r>
            <a:r>
              <a:rPr lang="en-GB" sz="2200" dirty="0">
                <a:solidFill>
                  <a:schemeClr val="bg2">
                    <a:lumMod val="10000"/>
                  </a:schemeClr>
                </a:solidFill>
              </a:rPr>
              <a:t> </a:t>
            </a:r>
            <a:r>
              <a:rPr lang="en-GB" sz="2200" dirty="0" err="1">
                <a:solidFill>
                  <a:schemeClr val="bg2">
                    <a:lumMod val="10000"/>
                  </a:schemeClr>
                </a:solidFill>
              </a:rPr>
              <a:t>enfeksiyon</a:t>
            </a:r>
            <a:r>
              <a:rPr lang="en-GB" sz="2200" dirty="0">
                <a:solidFill>
                  <a:schemeClr val="bg2">
                    <a:lumMod val="10000"/>
                  </a:schemeClr>
                </a:solidFill>
              </a:rPr>
              <a:t> </a:t>
            </a:r>
            <a:r>
              <a:rPr lang="en-GB" sz="2200" dirty="0" err="1">
                <a:solidFill>
                  <a:schemeClr val="bg2">
                    <a:lumMod val="10000"/>
                  </a:schemeClr>
                </a:solidFill>
              </a:rPr>
              <a:t>geliştiği</a:t>
            </a:r>
            <a:r>
              <a:rPr lang="en-GB" sz="2200" dirty="0">
                <a:solidFill>
                  <a:schemeClr val="bg2">
                    <a:lumMod val="10000"/>
                  </a:schemeClr>
                </a:solidFill>
              </a:rPr>
              <a:t> </a:t>
            </a:r>
            <a:r>
              <a:rPr lang="en-GB" sz="2200" dirty="0" err="1">
                <a:solidFill>
                  <a:schemeClr val="bg2">
                    <a:lumMod val="10000"/>
                  </a:schemeClr>
                </a:solidFill>
              </a:rPr>
              <a:t>bildirilmiştir</a:t>
            </a:r>
            <a:r>
              <a:rPr lang="en-GB" sz="2200" dirty="0">
                <a:solidFill>
                  <a:schemeClr val="bg2">
                    <a:lumMod val="10000"/>
                  </a:schemeClr>
                </a:solidFill>
              </a:rPr>
              <a:t>. En </a:t>
            </a:r>
            <a:r>
              <a:rPr lang="en-GB" sz="2200" dirty="0" err="1">
                <a:solidFill>
                  <a:schemeClr val="bg2">
                    <a:lumMod val="10000"/>
                  </a:schemeClr>
                </a:solidFill>
              </a:rPr>
              <a:t>sık</a:t>
            </a:r>
            <a:r>
              <a:rPr lang="en-GB" sz="2200" dirty="0">
                <a:solidFill>
                  <a:schemeClr val="bg2">
                    <a:lumMod val="10000"/>
                  </a:schemeClr>
                </a:solidFill>
              </a:rPr>
              <a:t> </a:t>
            </a:r>
            <a:r>
              <a:rPr lang="en-GB" sz="2200" dirty="0" err="1">
                <a:solidFill>
                  <a:schemeClr val="bg2">
                    <a:lumMod val="10000"/>
                  </a:schemeClr>
                </a:solidFill>
              </a:rPr>
              <a:t>gözlenen</a:t>
            </a:r>
            <a:r>
              <a:rPr lang="en-GB" sz="2200" dirty="0">
                <a:solidFill>
                  <a:schemeClr val="bg2">
                    <a:lumMod val="10000"/>
                  </a:schemeClr>
                </a:solidFill>
              </a:rPr>
              <a:t> </a:t>
            </a:r>
            <a:r>
              <a:rPr lang="en-GB" sz="2200" dirty="0" err="1">
                <a:solidFill>
                  <a:schemeClr val="bg2">
                    <a:lumMod val="10000"/>
                  </a:schemeClr>
                </a:solidFill>
              </a:rPr>
              <a:t>nozokomiyal</a:t>
            </a:r>
            <a:r>
              <a:rPr lang="en-GB" sz="2200" dirty="0">
                <a:solidFill>
                  <a:schemeClr val="bg2">
                    <a:lumMod val="10000"/>
                  </a:schemeClr>
                </a:solidFill>
              </a:rPr>
              <a:t> </a:t>
            </a:r>
            <a:r>
              <a:rPr lang="en-GB" sz="2200" dirty="0" err="1">
                <a:solidFill>
                  <a:schemeClr val="bg2">
                    <a:lumMod val="10000"/>
                  </a:schemeClr>
                </a:solidFill>
              </a:rPr>
              <a:t>enfeksiyon</a:t>
            </a:r>
            <a:r>
              <a:rPr lang="tr-TR" sz="2200" dirty="0">
                <a:solidFill>
                  <a:schemeClr val="bg2">
                    <a:lumMod val="10000"/>
                  </a:schemeClr>
                </a:solidFill>
              </a:rPr>
              <a:t> </a:t>
            </a:r>
            <a:r>
              <a:rPr lang="en-GB" sz="2200" dirty="0">
                <a:solidFill>
                  <a:schemeClr val="bg2">
                    <a:lumMod val="10000"/>
                  </a:schemeClr>
                </a:solidFill>
              </a:rPr>
              <a:t>VİP (%34,1)</a:t>
            </a:r>
            <a:r>
              <a:rPr lang="tr-TR" sz="2200" dirty="0">
                <a:solidFill>
                  <a:schemeClr val="bg2">
                    <a:lumMod val="10000"/>
                  </a:schemeClr>
                </a:solidFill>
              </a:rPr>
              <a:t> olarak tanımlanmıştır</a:t>
            </a:r>
            <a:endParaRPr lang="en-GB" sz="22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5" name="Resim 4">
            <a:extLst>
              <a:ext uri="{FF2B5EF4-FFF2-40B4-BE49-F238E27FC236}">
                <a16:creationId xmlns:a16="http://schemas.microsoft.com/office/drawing/2014/main" id="{893C2A77-D1EE-67DE-55AE-B5C805A253E0}"/>
              </a:ext>
            </a:extLst>
          </p:cNvPr>
          <p:cNvPicPr>
            <a:picLocks noChangeAspect="1"/>
          </p:cNvPicPr>
          <p:nvPr/>
        </p:nvPicPr>
        <p:blipFill rotWithShape="1">
          <a:blip r:embed="rId3"/>
          <a:srcRect t="17192" b="16616"/>
          <a:stretch/>
        </p:blipFill>
        <p:spPr>
          <a:xfrm>
            <a:off x="-1" y="-1"/>
            <a:ext cx="2598621" cy="1720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028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9C73-AAC9-73EA-8A86-7392A5D0167A}"/>
              </a:ext>
            </a:extLst>
          </p:cNvPr>
          <p:cNvSpPr>
            <a:spLocks noGrp="1"/>
          </p:cNvSpPr>
          <p:nvPr>
            <p:ph type="title"/>
          </p:nvPr>
        </p:nvSpPr>
        <p:spPr>
          <a:xfrm>
            <a:off x="2759676" y="286604"/>
            <a:ext cx="8396004" cy="1077502"/>
          </a:xfrm>
        </p:spPr>
        <p:txBody>
          <a:bodyPr>
            <a:normAutofit/>
          </a:bodyPr>
          <a:lstStyle/>
          <a:p>
            <a:r>
              <a:rPr lang="tr-TR" sz="4400" b="1" dirty="0">
                <a:solidFill>
                  <a:schemeClr val="accent1"/>
                </a:solidFill>
                <a:latin typeface="+mn-lt"/>
              </a:rPr>
              <a:t>Epidemiyoloji-Türkiye</a:t>
            </a:r>
            <a:endParaRPr lang="en-GB" sz="4400" b="1" dirty="0">
              <a:solidFill>
                <a:schemeClr val="accent1"/>
              </a:solidFill>
              <a:latin typeface="+mn-lt"/>
            </a:endParaRPr>
          </a:p>
        </p:txBody>
      </p:sp>
      <p:sp>
        <p:nvSpPr>
          <p:cNvPr id="3" name="Content Placeholder 2">
            <a:extLst>
              <a:ext uri="{FF2B5EF4-FFF2-40B4-BE49-F238E27FC236}">
                <a16:creationId xmlns:a16="http://schemas.microsoft.com/office/drawing/2014/main" id="{00155568-BE6A-443E-39F8-82766297C1F9}"/>
              </a:ext>
            </a:extLst>
          </p:cNvPr>
          <p:cNvSpPr>
            <a:spLocks noGrp="1"/>
          </p:cNvSpPr>
          <p:nvPr>
            <p:ph idx="1"/>
          </p:nvPr>
        </p:nvSpPr>
        <p:spPr>
          <a:xfrm>
            <a:off x="1171419" y="1947806"/>
            <a:ext cx="10386267" cy="4555066"/>
          </a:xfrm>
          <a:noFill/>
        </p:spPr>
        <p:txBody>
          <a:bodyPr>
            <a:noAutofit/>
          </a:bodyPr>
          <a:lstStyle/>
          <a:p>
            <a:pPr>
              <a:lnSpc>
                <a:spcPct val="100000"/>
              </a:lnSpc>
              <a:buFont typeface="Wingdings" panose="05000000000000000000" pitchFamily="2" charset="2"/>
              <a:buChar char="q"/>
            </a:pPr>
            <a:r>
              <a:rPr lang="tr-TR" sz="2200" dirty="0">
                <a:solidFill>
                  <a:schemeClr val="bg2">
                    <a:lumMod val="10000"/>
                  </a:schemeClr>
                </a:solidFill>
              </a:rPr>
              <a:t>H</a:t>
            </a:r>
            <a:r>
              <a:rPr lang="en-GB" sz="2200" dirty="0" err="1">
                <a:solidFill>
                  <a:schemeClr val="bg2">
                    <a:lumMod val="10000"/>
                  </a:schemeClr>
                </a:solidFill>
              </a:rPr>
              <a:t>astaneye</a:t>
            </a:r>
            <a:r>
              <a:rPr lang="en-GB" sz="2200" dirty="0">
                <a:solidFill>
                  <a:schemeClr val="bg2">
                    <a:lumMod val="10000"/>
                  </a:schemeClr>
                </a:solidFill>
              </a:rPr>
              <a:t> </a:t>
            </a:r>
            <a:r>
              <a:rPr lang="en-GB" sz="2200" dirty="0" err="1">
                <a:solidFill>
                  <a:schemeClr val="bg2">
                    <a:lumMod val="10000"/>
                  </a:schemeClr>
                </a:solidFill>
              </a:rPr>
              <a:t>yatan</a:t>
            </a:r>
            <a:r>
              <a:rPr lang="en-GB" sz="2200" dirty="0">
                <a:solidFill>
                  <a:schemeClr val="bg2">
                    <a:lumMod val="10000"/>
                  </a:schemeClr>
                </a:solidFill>
              </a:rPr>
              <a:t> her 1000 </a:t>
            </a:r>
            <a:r>
              <a:rPr lang="en-GB" sz="2200" dirty="0" err="1">
                <a:solidFill>
                  <a:schemeClr val="bg2">
                    <a:lumMod val="10000"/>
                  </a:schemeClr>
                </a:solidFill>
              </a:rPr>
              <a:t>hastanın</a:t>
            </a:r>
            <a:r>
              <a:rPr lang="en-GB" sz="2200" dirty="0">
                <a:solidFill>
                  <a:schemeClr val="bg2">
                    <a:lumMod val="10000"/>
                  </a:schemeClr>
                </a:solidFill>
              </a:rPr>
              <a:t> 5 </a:t>
            </a:r>
            <a:r>
              <a:rPr lang="en-GB" sz="2200" dirty="0" err="1">
                <a:solidFill>
                  <a:schemeClr val="bg2">
                    <a:lumMod val="10000"/>
                  </a:schemeClr>
                </a:solidFill>
              </a:rPr>
              <a:t>ila</a:t>
            </a:r>
            <a:r>
              <a:rPr lang="en-GB" sz="2200" dirty="0">
                <a:solidFill>
                  <a:schemeClr val="bg2">
                    <a:lumMod val="10000"/>
                  </a:schemeClr>
                </a:solidFill>
              </a:rPr>
              <a:t> 15’inde </a:t>
            </a:r>
            <a:r>
              <a:rPr lang="tr-TR" sz="2200" dirty="0">
                <a:solidFill>
                  <a:schemeClr val="bg2">
                    <a:lumMod val="10000"/>
                  </a:schemeClr>
                </a:solidFill>
              </a:rPr>
              <a:t>SHİP </a:t>
            </a:r>
            <a:r>
              <a:rPr lang="en-GB" sz="2200" dirty="0" err="1">
                <a:solidFill>
                  <a:schemeClr val="bg2">
                    <a:lumMod val="10000"/>
                  </a:schemeClr>
                </a:solidFill>
              </a:rPr>
              <a:t>görüldüğü</a:t>
            </a:r>
            <a:r>
              <a:rPr lang="en-GB" sz="2200" dirty="0">
                <a:solidFill>
                  <a:schemeClr val="bg2">
                    <a:lumMod val="10000"/>
                  </a:schemeClr>
                </a:solidFill>
              </a:rPr>
              <a:t> </a:t>
            </a:r>
            <a:r>
              <a:rPr lang="en-GB" sz="2200" dirty="0" err="1">
                <a:solidFill>
                  <a:schemeClr val="bg2">
                    <a:lumMod val="10000"/>
                  </a:schemeClr>
                </a:solidFill>
              </a:rPr>
              <a:t>bildirilmektedir</a:t>
            </a:r>
            <a:endParaRPr lang="tr-TR" sz="2200" dirty="0">
              <a:solidFill>
                <a:schemeClr val="bg2">
                  <a:lumMod val="10000"/>
                </a:schemeClr>
              </a:solidFill>
            </a:endParaRPr>
          </a:p>
          <a:p>
            <a:pPr>
              <a:lnSpc>
                <a:spcPct val="100000"/>
              </a:lnSpc>
              <a:buFont typeface="Wingdings" panose="05000000000000000000" pitchFamily="2" charset="2"/>
              <a:buChar char="q"/>
            </a:pPr>
            <a:r>
              <a:rPr lang="tr-TR" sz="2200" dirty="0">
                <a:solidFill>
                  <a:schemeClr val="bg2">
                    <a:lumMod val="10000"/>
                  </a:schemeClr>
                </a:solidFill>
              </a:rPr>
              <a:t>Ülkemizde farklı merkezlerde yürütülen çalışmalarda SHİP prevalansı, %0.2 ile %52 gibi geniş bir aralıkta raporlanmış olup, sağlık hizmeti ilişkili enfeksiyonlar (SHİE) arasında ikinci veya üçüncü sırada yer almaktadır</a:t>
            </a:r>
          </a:p>
          <a:p>
            <a:pPr>
              <a:lnSpc>
                <a:spcPct val="100000"/>
              </a:lnSpc>
              <a:buFont typeface="Wingdings" panose="05000000000000000000" pitchFamily="2" charset="2"/>
              <a:buChar char="q"/>
            </a:pPr>
            <a:r>
              <a:rPr lang="en-GB" sz="2200" dirty="0">
                <a:solidFill>
                  <a:schemeClr val="bg2">
                    <a:lumMod val="10000"/>
                  </a:schemeClr>
                </a:solidFill>
              </a:rPr>
              <a:t>YBÜ, </a:t>
            </a:r>
            <a:r>
              <a:rPr lang="en-GB" sz="2200" dirty="0" err="1">
                <a:solidFill>
                  <a:schemeClr val="bg2">
                    <a:lumMod val="10000"/>
                  </a:schemeClr>
                </a:solidFill>
              </a:rPr>
              <a:t>onkoloji</a:t>
            </a:r>
            <a:r>
              <a:rPr lang="en-GB" sz="2200" dirty="0">
                <a:solidFill>
                  <a:schemeClr val="bg2">
                    <a:lumMod val="10000"/>
                  </a:schemeClr>
                </a:solidFill>
              </a:rPr>
              <a:t> </a:t>
            </a:r>
            <a:r>
              <a:rPr lang="en-GB" sz="2200" dirty="0" err="1">
                <a:solidFill>
                  <a:schemeClr val="bg2">
                    <a:lumMod val="10000"/>
                  </a:schemeClr>
                </a:solidFill>
              </a:rPr>
              <a:t>ve</a:t>
            </a:r>
            <a:r>
              <a:rPr lang="en-GB" sz="2200" dirty="0">
                <a:solidFill>
                  <a:schemeClr val="bg2">
                    <a:lumMod val="10000"/>
                  </a:schemeClr>
                </a:solidFill>
              </a:rPr>
              <a:t> </a:t>
            </a:r>
            <a:r>
              <a:rPr lang="en-GB" sz="2200" dirty="0" err="1">
                <a:solidFill>
                  <a:schemeClr val="bg2">
                    <a:lumMod val="10000"/>
                  </a:schemeClr>
                </a:solidFill>
              </a:rPr>
              <a:t>yanık</a:t>
            </a:r>
            <a:r>
              <a:rPr lang="en-GB" sz="2200" dirty="0">
                <a:solidFill>
                  <a:schemeClr val="bg2">
                    <a:lumMod val="10000"/>
                  </a:schemeClr>
                </a:solidFill>
              </a:rPr>
              <a:t> </a:t>
            </a:r>
            <a:r>
              <a:rPr lang="en-GB" sz="2200" dirty="0" err="1">
                <a:solidFill>
                  <a:schemeClr val="bg2">
                    <a:lumMod val="10000"/>
                  </a:schemeClr>
                </a:solidFill>
              </a:rPr>
              <a:t>üniteleri</a:t>
            </a:r>
            <a:r>
              <a:rPr lang="en-GB" sz="2200" dirty="0">
                <a:solidFill>
                  <a:schemeClr val="bg2">
                    <a:lumMod val="10000"/>
                  </a:schemeClr>
                </a:solidFill>
              </a:rPr>
              <a:t> </a:t>
            </a:r>
            <a:r>
              <a:rPr lang="en-GB" sz="2200" dirty="0" err="1">
                <a:solidFill>
                  <a:schemeClr val="bg2">
                    <a:lumMod val="10000"/>
                  </a:schemeClr>
                </a:solidFill>
              </a:rPr>
              <a:t>gibi</a:t>
            </a:r>
            <a:r>
              <a:rPr lang="en-GB" sz="2200" dirty="0">
                <a:solidFill>
                  <a:schemeClr val="bg2">
                    <a:lumMod val="10000"/>
                  </a:schemeClr>
                </a:solidFill>
              </a:rPr>
              <a:t> </a:t>
            </a:r>
            <a:r>
              <a:rPr lang="en-GB" sz="2200" dirty="0" err="1">
                <a:solidFill>
                  <a:schemeClr val="bg2">
                    <a:lumMod val="10000"/>
                  </a:schemeClr>
                </a:solidFill>
              </a:rPr>
              <a:t>yüksek</a:t>
            </a:r>
            <a:r>
              <a:rPr lang="en-GB" sz="2200" dirty="0">
                <a:solidFill>
                  <a:schemeClr val="bg2">
                    <a:lumMod val="10000"/>
                  </a:schemeClr>
                </a:solidFill>
              </a:rPr>
              <a:t> </a:t>
            </a:r>
            <a:r>
              <a:rPr lang="en-GB" sz="2200" dirty="0" err="1">
                <a:solidFill>
                  <a:schemeClr val="bg2">
                    <a:lumMod val="10000"/>
                  </a:schemeClr>
                </a:solidFill>
              </a:rPr>
              <a:t>riskli</a:t>
            </a:r>
            <a:r>
              <a:rPr lang="en-GB" sz="2200" dirty="0">
                <a:solidFill>
                  <a:schemeClr val="bg2">
                    <a:lumMod val="10000"/>
                  </a:schemeClr>
                </a:solidFill>
              </a:rPr>
              <a:t> </a:t>
            </a:r>
            <a:r>
              <a:rPr lang="en-GB" sz="2200" dirty="0" err="1">
                <a:solidFill>
                  <a:schemeClr val="bg2">
                    <a:lumMod val="10000"/>
                  </a:schemeClr>
                </a:solidFill>
              </a:rPr>
              <a:t>birimlerde</a:t>
            </a:r>
            <a:r>
              <a:rPr lang="en-GB" sz="2200" dirty="0">
                <a:solidFill>
                  <a:schemeClr val="bg2">
                    <a:lumMod val="10000"/>
                  </a:schemeClr>
                </a:solidFill>
              </a:rPr>
              <a:t> </a:t>
            </a:r>
            <a:r>
              <a:rPr lang="en-GB" sz="2200" dirty="0" err="1">
                <a:solidFill>
                  <a:schemeClr val="bg2">
                    <a:lumMod val="10000"/>
                  </a:schemeClr>
                </a:solidFill>
              </a:rPr>
              <a:t>en</a:t>
            </a:r>
            <a:r>
              <a:rPr lang="en-GB" sz="2200" dirty="0">
                <a:solidFill>
                  <a:schemeClr val="bg2">
                    <a:lumMod val="10000"/>
                  </a:schemeClr>
                </a:solidFill>
              </a:rPr>
              <a:t> </a:t>
            </a:r>
            <a:r>
              <a:rPr lang="en-GB" sz="2200" dirty="0" err="1">
                <a:solidFill>
                  <a:schemeClr val="bg2">
                    <a:lumMod val="10000"/>
                  </a:schemeClr>
                </a:solidFill>
              </a:rPr>
              <a:t>sık</a:t>
            </a:r>
            <a:r>
              <a:rPr lang="en-GB" sz="2200" dirty="0">
                <a:solidFill>
                  <a:schemeClr val="bg2">
                    <a:lumMod val="10000"/>
                  </a:schemeClr>
                </a:solidFill>
              </a:rPr>
              <a:t> </a:t>
            </a:r>
            <a:r>
              <a:rPr lang="en-GB" sz="2200" dirty="0" err="1">
                <a:solidFill>
                  <a:schemeClr val="bg2">
                    <a:lumMod val="10000"/>
                  </a:schemeClr>
                </a:solidFill>
              </a:rPr>
              <a:t>karşılaşılan</a:t>
            </a:r>
            <a:r>
              <a:rPr lang="en-GB" sz="2200" dirty="0">
                <a:solidFill>
                  <a:schemeClr val="bg2">
                    <a:lumMod val="10000"/>
                  </a:schemeClr>
                </a:solidFill>
              </a:rPr>
              <a:t> </a:t>
            </a:r>
            <a:r>
              <a:rPr lang="en-GB" sz="2200" dirty="0" err="1">
                <a:solidFill>
                  <a:schemeClr val="bg2">
                    <a:lumMod val="10000"/>
                  </a:schemeClr>
                </a:solidFill>
              </a:rPr>
              <a:t>hastane</a:t>
            </a:r>
            <a:r>
              <a:rPr lang="en-GB" sz="2200" dirty="0">
                <a:solidFill>
                  <a:schemeClr val="bg2">
                    <a:lumMod val="10000"/>
                  </a:schemeClr>
                </a:solidFill>
              </a:rPr>
              <a:t> </a:t>
            </a:r>
            <a:r>
              <a:rPr lang="en-GB" sz="2200" dirty="0" err="1">
                <a:solidFill>
                  <a:schemeClr val="bg2">
                    <a:lumMod val="10000"/>
                  </a:schemeClr>
                </a:solidFill>
              </a:rPr>
              <a:t>enfeksiyonu</a:t>
            </a:r>
            <a:r>
              <a:rPr lang="en-GB" sz="2200" dirty="0">
                <a:solidFill>
                  <a:schemeClr val="bg2">
                    <a:lumMod val="10000"/>
                  </a:schemeClr>
                </a:solidFill>
              </a:rPr>
              <a:t> </a:t>
            </a:r>
            <a:r>
              <a:rPr lang="en-GB" sz="2200" dirty="0" err="1">
                <a:solidFill>
                  <a:schemeClr val="bg2">
                    <a:lumMod val="10000"/>
                  </a:schemeClr>
                </a:solidFill>
              </a:rPr>
              <a:t>SHİP’dir</a:t>
            </a:r>
            <a:endParaRPr lang="tr-TR" sz="2200" dirty="0">
              <a:solidFill>
                <a:schemeClr val="bg2">
                  <a:lumMod val="10000"/>
                </a:schemeClr>
              </a:solidFill>
            </a:endParaRPr>
          </a:p>
          <a:p>
            <a:pPr>
              <a:lnSpc>
                <a:spcPct val="100000"/>
              </a:lnSpc>
              <a:buFont typeface="Wingdings" panose="05000000000000000000" pitchFamily="2" charset="2"/>
              <a:buChar char="q"/>
            </a:pPr>
            <a:r>
              <a:rPr lang="tr-TR" sz="2200" dirty="0">
                <a:solidFill>
                  <a:schemeClr val="bg2">
                    <a:lumMod val="10000"/>
                  </a:schemeClr>
                </a:solidFill>
              </a:rPr>
              <a:t>H</a:t>
            </a:r>
            <a:r>
              <a:rPr lang="en-GB" sz="2200" dirty="0" err="1">
                <a:solidFill>
                  <a:schemeClr val="bg2">
                    <a:lumMod val="10000"/>
                  </a:schemeClr>
                </a:solidFill>
              </a:rPr>
              <a:t>astaneye</a:t>
            </a:r>
            <a:r>
              <a:rPr lang="en-GB" sz="2200" dirty="0">
                <a:solidFill>
                  <a:schemeClr val="bg2">
                    <a:lumMod val="10000"/>
                  </a:schemeClr>
                </a:solidFill>
              </a:rPr>
              <a:t> </a:t>
            </a:r>
            <a:r>
              <a:rPr lang="en-GB" sz="2200" dirty="0" err="1">
                <a:solidFill>
                  <a:schemeClr val="bg2">
                    <a:lumMod val="10000"/>
                  </a:schemeClr>
                </a:solidFill>
              </a:rPr>
              <a:t>yatan</a:t>
            </a:r>
            <a:r>
              <a:rPr lang="en-GB" sz="2200" dirty="0">
                <a:solidFill>
                  <a:schemeClr val="bg2">
                    <a:lumMod val="10000"/>
                  </a:schemeClr>
                </a:solidFill>
              </a:rPr>
              <a:t> </a:t>
            </a:r>
            <a:r>
              <a:rPr lang="en-GB" sz="2200" dirty="0" err="1">
                <a:solidFill>
                  <a:schemeClr val="bg2">
                    <a:lumMod val="10000"/>
                  </a:schemeClr>
                </a:solidFill>
              </a:rPr>
              <a:t>hastalarda</a:t>
            </a:r>
            <a:r>
              <a:rPr lang="en-GB" sz="2200" dirty="0">
                <a:solidFill>
                  <a:schemeClr val="bg2">
                    <a:lumMod val="10000"/>
                  </a:schemeClr>
                </a:solidFill>
              </a:rPr>
              <a:t> SHİP </a:t>
            </a:r>
            <a:r>
              <a:rPr lang="en-GB" sz="2200" dirty="0" err="1">
                <a:solidFill>
                  <a:schemeClr val="bg2">
                    <a:lumMod val="10000"/>
                  </a:schemeClr>
                </a:solidFill>
              </a:rPr>
              <a:t>görülme</a:t>
            </a:r>
            <a:r>
              <a:rPr lang="en-GB" sz="2200" dirty="0">
                <a:solidFill>
                  <a:schemeClr val="bg2">
                    <a:lumMod val="10000"/>
                  </a:schemeClr>
                </a:solidFill>
              </a:rPr>
              <a:t> </a:t>
            </a:r>
            <a:r>
              <a:rPr lang="en-GB" sz="2200" dirty="0" err="1">
                <a:solidFill>
                  <a:schemeClr val="bg2">
                    <a:lumMod val="10000"/>
                  </a:schemeClr>
                </a:solidFill>
              </a:rPr>
              <a:t>oranı</a:t>
            </a:r>
            <a:r>
              <a:rPr lang="en-GB" sz="2200" dirty="0">
                <a:solidFill>
                  <a:schemeClr val="bg2">
                    <a:lumMod val="10000"/>
                  </a:schemeClr>
                </a:solidFill>
              </a:rPr>
              <a:t> %0.5-1 </a:t>
            </a:r>
            <a:r>
              <a:rPr lang="en-GB" sz="2200" dirty="0" err="1">
                <a:solidFill>
                  <a:schemeClr val="bg2">
                    <a:lumMod val="10000"/>
                  </a:schemeClr>
                </a:solidFill>
              </a:rPr>
              <a:t>iken</a:t>
            </a:r>
            <a:r>
              <a:rPr lang="en-GB" sz="2200" dirty="0">
                <a:solidFill>
                  <a:schemeClr val="bg2">
                    <a:lumMod val="10000"/>
                  </a:schemeClr>
                </a:solidFill>
              </a:rPr>
              <a:t>, </a:t>
            </a:r>
            <a:r>
              <a:rPr lang="en-GB" sz="2200" dirty="0" err="1">
                <a:solidFill>
                  <a:schemeClr val="bg2">
                    <a:lumMod val="10000"/>
                  </a:schemeClr>
                </a:solidFill>
              </a:rPr>
              <a:t>bu</a:t>
            </a:r>
            <a:r>
              <a:rPr lang="en-GB" sz="2200" dirty="0">
                <a:solidFill>
                  <a:schemeClr val="bg2">
                    <a:lumMod val="10000"/>
                  </a:schemeClr>
                </a:solidFill>
              </a:rPr>
              <a:t> </a:t>
            </a:r>
            <a:r>
              <a:rPr lang="en-GB" sz="2200" dirty="0" err="1">
                <a:solidFill>
                  <a:schemeClr val="bg2">
                    <a:lumMod val="10000"/>
                  </a:schemeClr>
                </a:solidFill>
              </a:rPr>
              <a:t>oran</a:t>
            </a:r>
            <a:r>
              <a:rPr lang="en-GB" sz="2200" dirty="0">
                <a:solidFill>
                  <a:schemeClr val="bg2">
                    <a:lumMod val="10000"/>
                  </a:schemeClr>
                </a:solidFill>
              </a:rPr>
              <a:t> YBÜ'de </a:t>
            </a:r>
            <a:r>
              <a:rPr lang="en-GB" sz="2200" dirty="0" err="1">
                <a:solidFill>
                  <a:schemeClr val="bg2">
                    <a:lumMod val="10000"/>
                  </a:schemeClr>
                </a:solidFill>
              </a:rPr>
              <a:t>takip</a:t>
            </a:r>
            <a:r>
              <a:rPr lang="en-GB" sz="2200" dirty="0">
                <a:solidFill>
                  <a:schemeClr val="bg2">
                    <a:lumMod val="10000"/>
                  </a:schemeClr>
                </a:solidFill>
              </a:rPr>
              <a:t> </a:t>
            </a:r>
            <a:r>
              <a:rPr lang="en-GB" sz="2200" dirty="0" err="1">
                <a:solidFill>
                  <a:schemeClr val="bg2">
                    <a:lumMod val="10000"/>
                  </a:schemeClr>
                </a:solidFill>
              </a:rPr>
              <a:t>edilen</a:t>
            </a:r>
            <a:r>
              <a:rPr lang="en-GB" sz="2200" dirty="0">
                <a:solidFill>
                  <a:schemeClr val="bg2">
                    <a:lumMod val="10000"/>
                  </a:schemeClr>
                </a:solidFill>
              </a:rPr>
              <a:t> </a:t>
            </a:r>
            <a:r>
              <a:rPr lang="en-GB" sz="2200" dirty="0" err="1">
                <a:solidFill>
                  <a:schemeClr val="bg2">
                    <a:lumMod val="10000"/>
                  </a:schemeClr>
                </a:solidFill>
              </a:rPr>
              <a:t>hastalarda</a:t>
            </a:r>
            <a:r>
              <a:rPr lang="en-GB" sz="2200" dirty="0">
                <a:solidFill>
                  <a:schemeClr val="bg2">
                    <a:lumMod val="10000"/>
                  </a:schemeClr>
                </a:solidFill>
              </a:rPr>
              <a:t> %15-20'ye </a:t>
            </a:r>
            <a:r>
              <a:rPr lang="en-GB" sz="2200" dirty="0" err="1">
                <a:solidFill>
                  <a:schemeClr val="bg2">
                    <a:lumMod val="10000"/>
                  </a:schemeClr>
                </a:solidFill>
              </a:rPr>
              <a:t>kadar</a:t>
            </a:r>
            <a:r>
              <a:rPr lang="en-GB" sz="2200" dirty="0">
                <a:solidFill>
                  <a:schemeClr val="bg2">
                    <a:lumMod val="10000"/>
                  </a:schemeClr>
                </a:solidFill>
              </a:rPr>
              <a:t> </a:t>
            </a:r>
            <a:r>
              <a:rPr lang="en-GB" sz="2200" dirty="0" err="1">
                <a:solidFill>
                  <a:schemeClr val="bg2">
                    <a:lumMod val="10000"/>
                  </a:schemeClr>
                </a:solidFill>
              </a:rPr>
              <a:t>yükselmektedir</a:t>
            </a:r>
            <a:endParaRPr lang="tr-TR" sz="2200" dirty="0">
              <a:solidFill>
                <a:schemeClr val="bg2">
                  <a:lumMod val="10000"/>
                </a:schemeClr>
              </a:solidFill>
            </a:endParaRPr>
          </a:p>
          <a:p>
            <a:pPr>
              <a:lnSpc>
                <a:spcPct val="100000"/>
              </a:lnSpc>
              <a:buFont typeface="Wingdings" panose="05000000000000000000" pitchFamily="2" charset="2"/>
              <a:buChar char="q"/>
            </a:pPr>
            <a:r>
              <a:rPr lang="en-GB" sz="2200" dirty="0" err="1">
                <a:solidFill>
                  <a:schemeClr val="bg2">
                    <a:lumMod val="10000"/>
                  </a:schemeClr>
                </a:solidFill>
              </a:rPr>
              <a:t>Ulusal</a:t>
            </a:r>
            <a:r>
              <a:rPr lang="en-GB" sz="2200" dirty="0">
                <a:solidFill>
                  <a:schemeClr val="bg2">
                    <a:lumMod val="10000"/>
                  </a:schemeClr>
                </a:solidFill>
              </a:rPr>
              <a:t> </a:t>
            </a:r>
            <a:r>
              <a:rPr lang="en-GB" sz="2200" dirty="0" err="1">
                <a:solidFill>
                  <a:schemeClr val="bg2">
                    <a:lumMod val="10000"/>
                  </a:schemeClr>
                </a:solidFill>
              </a:rPr>
              <a:t>Hastane</a:t>
            </a:r>
            <a:r>
              <a:rPr lang="en-GB" sz="2200" dirty="0">
                <a:solidFill>
                  <a:schemeClr val="bg2">
                    <a:lumMod val="10000"/>
                  </a:schemeClr>
                </a:solidFill>
              </a:rPr>
              <a:t> </a:t>
            </a:r>
            <a:r>
              <a:rPr lang="en-GB" sz="2200" dirty="0" err="1">
                <a:solidFill>
                  <a:schemeClr val="bg2">
                    <a:lumMod val="10000"/>
                  </a:schemeClr>
                </a:solidFill>
              </a:rPr>
              <a:t>Enfeksiyonları</a:t>
            </a:r>
            <a:r>
              <a:rPr lang="en-GB" sz="2200" dirty="0">
                <a:solidFill>
                  <a:schemeClr val="bg2">
                    <a:lumMod val="10000"/>
                  </a:schemeClr>
                </a:solidFill>
              </a:rPr>
              <a:t> </a:t>
            </a:r>
            <a:r>
              <a:rPr lang="en-GB" sz="2200" dirty="0" err="1">
                <a:solidFill>
                  <a:schemeClr val="bg2">
                    <a:lumMod val="10000"/>
                  </a:schemeClr>
                </a:solidFill>
              </a:rPr>
              <a:t>Sürveyans</a:t>
            </a:r>
            <a:r>
              <a:rPr lang="en-GB" sz="2200" dirty="0">
                <a:solidFill>
                  <a:schemeClr val="bg2">
                    <a:lumMod val="10000"/>
                  </a:schemeClr>
                </a:solidFill>
              </a:rPr>
              <a:t> </a:t>
            </a:r>
            <a:r>
              <a:rPr lang="en-GB" sz="2200" dirty="0" err="1">
                <a:solidFill>
                  <a:schemeClr val="bg2">
                    <a:lumMod val="10000"/>
                  </a:schemeClr>
                </a:solidFill>
              </a:rPr>
              <a:t>Ağı</a:t>
            </a:r>
            <a:r>
              <a:rPr lang="en-GB" sz="2200" dirty="0">
                <a:solidFill>
                  <a:schemeClr val="bg2">
                    <a:lumMod val="10000"/>
                  </a:schemeClr>
                </a:solidFill>
              </a:rPr>
              <a:t> (UHESA) </a:t>
            </a:r>
            <a:r>
              <a:rPr lang="en-GB" sz="2200" dirty="0" err="1">
                <a:solidFill>
                  <a:schemeClr val="bg2">
                    <a:lumMod val="10000"/>
                  </a:schemeClr>
                </a:solidFill>
              </a:rPr>
              <a:t>Etken</a:t>
            </a:r>
            <a:r>
              <a:rPr lang="en-GB" sz="2200" dirty="0">
                <a:solidFill>
                  <a:schemeClr val="bg2">
                    <a:lumMod val="10000"/>
                  </a:schemeClr>
                </a:solidFill>
              </a:rPr>
              <a:t> </a:t>
            </a:r>
            <a:r>
              <a:rPr lang="en-GB" sz="2200" dirty="0" err="1">
                <a:solidFill>
                  <a:schemeClr val="bg2">
                    <a:lumMod val="10000"/>
                  </a:schemeClr>
                </a:solidFill>
              </a:rPr>
              <a:t>Dağılımı</a:t>
            </a:r>
            <a:r>
              <a:rPr lang="en-GB" sz="2200" dirty="0">
                <a:solidFill>
                  <a:schemeClr val="bg2">
                    <a:lumMod val="10000"/>
                  </a:schemeClr>
                </a:solidFill>
              </a:rPr>
              <a:t> </a:t>
            </a:r>
            <a:r>
              <a:rPr lang="en-GB" sz="2200" dirty="0" err="1">
                <a:solidFill>
                  <a:schemeClr val="bg2">
                    <a:lumMod val="10000"/>
                  </a:schemeClr>
                </a:solidFill>
              </a:rPr>
              <a:t>ve</a:t>
            </a:r>
            <a:r>
              <a:rPr lang="en-GB" sz="2200" dirty="0">
                <a:solidFill>
                  <a:schemeClr val="bg2">
                    <a:lumMod val="10000"/>
                  </a:schemeClr>
                </a:solidFill>
              </a:rPr>
              <a:t> </a:t>
            </a:r>
            <a:r>
              <a:rPr lang="en-GB" sz="2200" dirty="0" err="1">
                <a:solidFill>
                  <a:schemeClr val="bg2">
                    <a:lumMod val="10000"/>
                  </a:schemeClr>
                </a:solidFill>
              </a:rPr>
              <a:t>Antibiyotik</a:t>
            </a:r>
            <a:r>
              <a:rPr lang="en-GB" sz="2200" dirty="0">
                <a:solidFill>
                  <a:schemeClr val="bg2">
                    <a:lumMod val="10000"/>
                  </a:schemeClr>
                </a:solidFill>
              </a:rPr>
              <a:t> </a:t>
            </a:r>
            <a:r>
              <a:rPr lang="en-GB" sz="2200" dirty="0" err="1">
                <a:solidFill>
                  <a:schemeClr val="bg2">
                    <a:lumMod val="10000"/>
                  </a:schemeClr>
                </a:solidFill>
              </a:rPr>
              <a:t>Direnç</a:t>
            </a:r>
            <a:r>
              <a:rPr lang="en-GB" sz="2200" dirty="0">
                <a:solidFill>
                  <a:schemeClr val="bg2">
                    <a:lumMod val="10000"/>
                  </a:schemeClr>
                </a:solidFill>
              </a:rPr>
              <a:t> </a:t>
            </a:r>
            <a:r>
              <a:rPr lang="en-GB" sz="2200" dirty="0" err="1">
                <a:solidFill>
                  <a:schemeClr val="bg2">
                    <a:lumMod val="10000"/>
                  </a:schemeClr>
                </a:solidFill>
              </a:rPr>
              <a:t>Raporu</a:t>
            </a:r>
            <a:r>
              <a:rPr lang="en-GB" sz="2200" dirty="0">
                <a:solidFill>
                  <a:schemeClr val="bg2">
                    <a:lumMod val="10000"/>
                  </a:schemeClr>
                </a:solidFill>
              </a:rPr>
              <a:t> 2024’e </a:t>
            </a:r>
            <a:r>
              <a:rPr lang="en-GB" sz="2200" dirty="0" err="1">
                <a:solidFill>
                  <a:schemeClr val="bg2">
                    <a:lumMod val="10000"/>
                  </a:schemeClr>
                </a:solidFill>
              </a:rPr>
              <a:t>göre</a:t>
            </a:r>
            <a:r>
              <a:rPr lang="tr-TR" sz="2200" dirty="0">
                <a:solidFill>
                  <a:schemeClr val="bg2">
                    <a:lumMod val="10000"/>
                  </a:schemeClr>
                </a:solidFill>
              </a:rPr>
              <a:t> SHİP, </a:t>
            </a:r>
            <a:r>
              <a:rPr lang="en-GB" sz="2200" dirty="0" err="1">
                <a:solidFill>
                  <a:schemeClr val="bg2">
                    <a:lumMod val="10000"/>
                  </a:schemeClr>
                </a:solidFill>
              </a:rPr>
              <a:t>ülkemizde</a:t>
            </a:r>
            <a:r>
              <a:rPr lang="en-GB" sz="2200" dirty="0">
                <a:solidFill>
                  <a:schemeClr val="bg2">
                    <a:lumMod val="10000"/>
                  </a:schemeClr>
                </a:solidFill>
              </a:rPr>
              <a:t> </a:t>
            </a:r>
            <a:r>
              <a:rPr lang="en-GB" sz="2200" dirty="0" err="1">
                <a:solidFill>
                  <a:schemeClr val="bg2">
                    <a:lumMod val="10000"/>
                  </a:schemeClr>
                </a:solidFill>
              </a:rPr>
              <a:t>tüm</a:t>
            </a:r>
            <a:r>
              <a:rPr lang="en-GB" sz="2200" dirty="0">
                <a:solidFill>
                  <a:schemeClr val="bg2">
                    <a:lumMod val="10000"/>
                  </a:schemeClr>
                </a:solidFill>
              </a:rPr>
              <a:t> </a:t>
            </a:r>
            <a:r>
              <a:rPr lang="en-GB" sz="2200" dirty="0" err="1">
                <a:solidFill>
                  <a:schemeClr val="bg2">
                    <a:lumMod val="10000"/>
                  </a:schemeClr>
                </a:solidFill>
              </a:rPr>
              <a:t>SHİE’ler</a:t>
            </a:r>
            <a:r>
              <a:rPr lang="en-GB" sz="2200" dirty="0">
                <a:solidFill>
                  <a:schemeClr val="bg2">
                    <a:lumMod val="10000"/>
                  </a:schemeClr>
                </a:solidFill>
              </a:rPr>
              <a:t> </a:t>
            </a:r>
            <a:r>
              <a:rPr lang="en-GB" sz="2200" dirty="0" err="1">
                <a:solidFill>
                  <a:schemeClr val="bg2">
                    <a:lumMod val="10000"/>
                  </a:schemeClr>
                </a:solidFill>
              </a:rPr>
              <a:t>içinde</a:t>
            </a:r>
            <a:r>
              <a:rPr lang="tr-TR" sz="2200" dirty="0">
                <a:solidFill>
                  <a:schemeClr val="bg2">
                    <a:lumMod val="10000"/>
                  </a:schemeClr>
                </a:solidFill>
              </a:rPr>
              <a:t>,</a:t>
            </a:r>
            <a:r>
              <a:rPr lang="en-GB" sz="2200" dirty="0">
                <a:solidFill>
                  <a:schemeClr val="bg2">
                    <a:lumMod val="10000"/>
                  </a:schemeClr>
                </a:solidFill>
              </a:rPr>
              <a:t> </a:t>
            </a:r>
            <a:r>
              <a:rPr lang="en-GB" sz="2200" dirty="0" err="1">
                <a:solidFill>
                  <a:schemeClr val="bg2">
                    <a:lumMod val="10000"/>
                  </a:schemeClr>
                </a:solidFill>
              </a:rPr>
              <a:t>ikinci</a:t>
            </a:r>
            <a:r>
              <a:rPr lang="en-GB" sz="2200" dirty="0">
                <a:solidFill>
                  <a:schemeClr val="bg2">
                    <a:lumMod val="10000"/>
                  </a:schemeClr>
                </a:solidFill>
              </a:rPr>
              <a:t> </a:t>
            </a:r>
            <a:r>
              <a:rPr lang="en-GB" sz="2200" dirty="0" err="1">
                <a:solidFill>
                  <a:schemeClr val="bg2">
                    <a:lumMod val="10000"/>
                  </a:schemeClr>
                </a:solidFill>
              </a:rPr>
              <a:t>sıradadır</a:t>
            </a:r>
            <a:endParaRPr lang="en-GB" sz="2200" dirty="0">
              <a:solidFill>
                <a:schemeClr val="bg2">
                  <a:lumMod val="10000"/>
                </a:schemeClr>
              </a:solidFill>
            </a:endParaRPr>
          </a:p>
        </p:txBody>
      </p:sp>
      <p:pic>
        <p:nvPicPr>
          <p:cNvPr id="4" name="Resim 2">
            <a:extLst>
              <a:ext uri="{FF2B5EF4-FFF2-40B4-BE49-F238E27FC236}">
                <a16:creationId xmlns:a16="http://schemas.microsoft.com/office/drawing/2014/main" id="{9AB9D62E-0A48-D4C7-333A-4CA8C72130CC}"/>
              </a:ext>
            </a:extLst>
          </p:cNvPr>
          <p:cNvPicPr>
            <a:picLocks noChangeAspect="1"/>
          </p:cNvPicPr>
          <p:nvPr/>
        </p:nvPicPr>
        <p:blipFill>
          <a:blip r:embed="rId2"/>
          <a:srcRect l="21985" r="19969"/>
          <a:stretch/>
        </p:blipFill>
        <p:spPr>
          <a:xfrm>
            <a:off x="10074799" y="355128"/>
            <a:ext cx="2039841" cy="1382232"/>
          </a:xfrm>
          <a:prstGeom prst="rect">
            <a:avLst/>
          </a:prstGeom>
        </p:spPr>
      </p:pic>
      <p:pic>
        <p:nvPicPr>
          <p:cNvPr id="5" name="Resim 4">
            <a:extLst>
              <a:ext uri="{FF2B5EF4-FFF2-40B4-BE49-F238E27FC236}">
                <a16:creationId xmlns:a16="http://schemas.microsoft.com/office/drawing/2014/main" id="{5F3C3905-1C7C-5437-EAA7-FF5BB237DF54}"/>
              </a:ext>
            </a:extLst>
          </p:cNvPr>
          <p:cNvPicPr>
            <a:picLocks noChangeAspect="1"/>
          </p:cNvPicPr>
          <p:nvPr/>
        </p:nvPicPr>
        <p:blipFill rotWithShape="1">
          <a:blip r:embed="rId3"/>
          <a:srcRect t="17192" b="16616"/>
          <a:stretch/>
        </p:blipFill>
        <p:spPr>
          <a:xfrm>
            <a:off x="-1" y="-1"/>
            <a:ext cx="2598621" cy="1720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7771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09E6D-9C6B-148B-348B-391B750E512E}"/>
            </a:ext>
          </a:extLst>
        </p:cNvPr>
        <p:cNvGrpSpPr/>
        <p:nvPr/>
      </p:nvGrpSpPr>
      <p:grpSpPr>
        <a:xfrm>
          <a:off x="0" y="0"/>
          <a:ext cx="0" cy="0"/>
          <a:chOff x="0" y="0"/>
          <a:chExt cx="0" cy="0"/>
        </a:xfrm>
      </p:grpSpPr>
      <p:pic>
        <p:nvPicPr>
          <p:cNvPr id="8" name="Resim 7">
            <a:extLst>
              <a:ext uri="{FF2B5EF4-FFF2-40B4-BE49-F238E27FC236}">
                <a16:creationId xmlns:a16="http://schemas.microsoft.com/office/drawing/2014/main" id="{827D3DC9-136D-9FE1-D7C7-34F959BB5A81}"/>
              </a:ext>
            </a:extLst>
          </p:cNvPr>
          <p:cNvPicPr>
            <a:picLocks noChangeAspect="1"/>
          </p:cNvPicPr>
          <p:nvPr/>
        </p:nvPicPr>
        <p:blipFill>
          <a:blip r:embed="rId2"/>
          <a:srcRect l="21985" r="19969"/>
          <a:stretch/>
        </p:blipFill>
        <p:spPr>
          <a:xfrm>
            <a:off x="9853592" y="136634"/>
            <a:ext cx="2039841" cy="1382232"/>
          </a:xfrm>
          <a:prstGeom prst="rect">
            <a:avLst/>
          </a:prstGeom>
        </p:spPr>
      </p:pic>
      <p:sp>
        <p:nvSpPr>
          <p:cNvPr id="2" name="Başlık 3">
            <a:extLst>
              <a:ext uri="{FF2B5EF4-FFF2-40B4-BE49-F238E27FC236}">
                <a16:creationId xmlns:a16="http://schemas.microsoft.com/office/drawing/2014/main" id="{5D4227FD-532C-3693-894C-084F091BDA88}"/>
              </a:ext>
            </a:extLst>
          </p:cNvPr>
          <p:cNvSpPr txBox="1">
            <a:spLocks/>
          </p:cNvSpPr>
          <p:nvPr/>
        </p:nvSpPr>
        <p:spPr>
          <a:xfrm>
            <a:off x="1442721" y="2127166"/>
            <a:ext cx="7836746" cy="2013035"/>
          </a:xfrm>
          <a:prstGeom prst="rect">
            <a:avLst/>
          </a:prstGeom>
          <a:solidFill>
            <a:srgbClr val="666DA4"/>
          </a:solidFill>
          <a:scene3d>
            <a:camera prst="orthographicFront"/>
            <a:lightRig rig="threePt" dir="t"/>
          </a:scene3d>
          <a:sp3d>
            <a:bevelT w="501650" prst="coolSlant"/>
            <a:bevelB w="495300" h="50800" prst="softRound"/>
          </a:sp3d>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tr-TR" sz="6000" b="1" dirty="0">
                <a:solidFill>
                  <a:schemeClr val="bg1"/>
                </a:solidFill>
                <a:latin typeface="+mn-lt"/>
              </a:rPr>
              <a:t>RİSK FAKTÖRLERİ</a:t>
            </a:r>
          </a:p>
        </p:txBody>
      </p:sp>
    </p:spTree>
    <p:extLst>
      <p:ext uri="{BB962C8B-B14F-4D97-AF65-F5344CB8AC3E}">
        <p14:creationId xmlns:p14="http://schemas.microsoft.com/office/powerpoint/2010/main" val="2440275520"/>
      </p:ext>
    </p:extLst>
  </p:cSld>
  <p:clrMapOvr>
    <a:masterClrMapping/>
  </p:clrMapOvr>
</p:sld>
</file>

<file path=ppt/theme/theme1.xml><?xml version="1.0" encoding="utf-8"?>
<a:theme xmlns:a="http://schemas.openxmlformats.org/drawingml/2006/main" name="Geçmişe bakış">
  <a:themeElements>
    <a:clrScheme name="Özel 21">
      <a:dk1>
        <a:srgbClr val="0F4C76"/>
      </a:dk1>
      <a:lt1>
        <a:sysClr val="window" lastClr="FFFFFF"/>
      </a:lt1>
      <a:dk2>
        <a:srgbClr val="637052"/>
      </a:dk2>
      <a:lt2>
        <a:srgbClr val="CCDDEA"/>
      </a:lt2>
      <a:accent1>
        <a:srgbClr val="FF9900"/>
      </a:accent1>
      <a:accent2>
        <a:srgbClr val="660066"/>
      </a:accent2>
      <a:accent3>
        <a:srgbClr val="865640"/>
      </a:accent3>
      <a:accent4>
        <a:srgbClr val="9B8357"/>
      </a:accent4>
      <a:accent5>
        <a:srgbClr val="FF000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HİDER Slayt Şablonu" id="{8E389AED-5F01-4677-AB47-A89CD3748487}" vid="{0D891226-0BC2-40E7-BE83-1D1964FCC6F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D3C2BBC-C7AC-43C3-876A-6F0E39870286}">
  <we:reference id="wa200001409" version="2.0.0.0" store="tr-TR" storeType="OMEX"/>
  <we:alternateReferences>
    <we:reference id="WA200001409"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Ion</Template>
  <TotalTime>491</TotalTime>
  <Words>2032</Words>
  <Application>Microsoft Office PowerPoint</Application>
  <PresentationFormat>Geniş ekran</PresentationFormat>
  <Paragraphs>285</Paragraphs>
  <Slides>45</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45</vt:i4>
      </vt:variant>
    </vt:vector>
  </HeadingPairs>
  <TitlesOfParts>
    <vt:vector size="51" baseType="lpstr">
      <vt:lpstr>Arial</vt:lpstr>
      <vt:lpstr>Calibri</vt:lpstr>
      <vt:lpstr>Calibri Light</vt:lpstr>
      <vt:lpstr>Lucida Calligraphy</vt:lpstr>
      <vt:lpstr>Wingdings</vt:lpstr>
      <vt:lpstr>Geçmişe bakış</vt:lpstr>
      <vt:lpstr>Sağlık Hizmeti İlişkili Pnömonide Bütünleşik Yönetişim: Epidemiyoloji, Tanı, Tedavi ve Önleme</vt:lpstr>
      <vt:lpstr>Sunum Planı</vt:lpstr>
      <vt:lpstr>TANIMLAR-EPİDEMİYOLOJİ</vt:lpstr>
      <vt:lpstr>Tanımlar</vt:lpstr>
      <vt:lpstr>Epidemiyoloji-Dünya</vt:lpstr>
      <vt:lpstr>Epidemiyoloji-Dünya</vt:lpstr>
      <vt:lpstr>Epidemiyoloji-Türkiye</vt:lpstr>
      <vt:lpstr>Epidemiyoloji-Türkiye</vt:lpstr>
      <vt:lpstr>PowerPoint Sunusu</vt:lpstr>
      <vt:lpstr>Risk faktörleri-SHİP</vt:lpstr>
      <vt:lpstr>Risk faktörleri-VİP</vt:lpstr>
      <vt:lpstr>MORTALİTE</vt:lpstr>
      <vt:lpstr>Mortalite</vt:lpstr>
      <vt:lpstr>Mortalite</vt:lpstr>
      <vt:lpstr>ETKENLER</vt:lpstr>
      <vt:lpstr>Etkenler</vt:lpstr>
      <vt:lpstr>Etkenler</vt:lpstr>
      <vt:lpstr>Etkenler</vt:lpstr>
      <vt:lpstr>Etkenler</vt:lpstr>
      <vt:lpstr>Etkenler</vt:lpstr>
      <vt:lpstr>Patogenez</vt:lpstr>
      <vt:lpstr>PowerPoint Sunusu</vt:lpstr>
      <vt:lpstr>Tanı</vt:lpstr>
      <vt:lpstr>Tanı</vt:lpstr>
      <vt:lpstr>Tanı</vt:lpstr>
      <vt:lpstr>Tanı</vt:lpstr>
      <vt:lpstr>Tanı</vt:lpstr>
      <vt:lpstr>Tanı</vt:lpstr>
      <vt:lpstr>Tanı</vt:lpstr>
      <vt:lpstr>Tanı</vt:lpstr>
      <vt:lpstr>TEDAVİ</vt:lpstr>
      <vt:lpstr>Tedavi</vt:lpstr>
      <vt:lpstr>Tedavi</vt:lpstr>
      <vt:lpstr>Tedavi</vt:lpstr>
      <vt:lpstr>Tedavi</vt:lpstr>
      <vt:lpstr>Tedavi</vt:lpstr>
      <vt:lpstr>Tedavi</vt:lpstr>
      <vt:lpstr>Tedavi</vt:lpstr>
      <vt:lpstr>Tedavi</vt:lpstr>
      <vt:lpstr>Tedavi</vt:lpstr>
      <vt:lpstr>Önleme</vt:lpstr>
      <vt:lpstr>Önleme</vt:lpstr>
      <vt:lpstr>Önleme</vt:lpstr>
      <vt:lpstr>Kaynaklar</vt:lpstr>
      <vt:lpstr>                Hazırlayan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HİDER POWERPOİNT ŞABLON</dc:title>
  <dc:creator>Aydın Alber Yüce</dc:creator>
  <cp:lastModifiedBy>EMİNE ALP MEŞE</cp:lastModifiedBy>
  <cp:revision>90</cp:revision>
  <dcterms:created xsi:type="dcterms:W3CDTF">2025-04-30T17:13:23Z</dcterms:created>
  <dcterms:modified xsi:type="dcterms:W3CDTF">2025-11-26T07:37:32Z</dcterms:modified>
</cp:coreProperties>
</file>